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310" r:id="rId3"/>
    <p:sldId id="311" r:id="rId4"/>
    <p:sldId id="312" r:id="rId5"/>
    <p:sldId id="313" r:id="rId6"/>
    <p:sldId id="314" r:id="rId7"/>
    <p:sldId id="315" r:id="rId8"/>
    <p:sldId id="316" r:id="rId9"/>
    <p:sldId id="317" r:id="rId10"/>
    <p:sldId id="309" r:id="rId11"/>
    <p:sldId id="308" r:id="rId12"/>
    <p:sldId id="306" r:id="rId13"/>
    <p:sldId id="307" r:id="rId14"/>
    <p:sldId id="269" r:id="rId15"/>
    <p:sldId id="281" r:id="rId16"/>
    <p:sldId id="282" r:id="rId17"/>
    <p:sldId id="272" r:id="rId18"/>
    <p:sldId id="304" r:id="rId19"/>
    <p:sldId id="301" r:id="rId20"/>
    <p:sldId id="302" r:id="rId21"/>
    <p:sldId id="303" r:id="rId22"/>
    <p:sldId id="300" r:id="rId23"/>
    <p:sldId id="305" r:id="rId24"/>
    <p:sldId id="299" r:id="rId25"/>
    <p:sldId id="295" r:id="rId26"/>
    <p:sldId id="296" r:id="rId27"/>
    <p:sldId id="298" r:id="rId28"/>
    <p:sldId id="297" r:id="rId29"/>
    <p:sldId id="257" r:id="rId30"/>
    <p:sldId id="258" r:id="rId31"/>
    <p:sldId id="259" r:id="rId32"/>
    <p:sldId id="268" r:id="rId33"/>
    <p:sldId id="273" r:id="rId34"/>
    <p:sldId id="271" r:id="rId35"/>
    <p:sldId id="276" r:id="rId36"/>
    <p:sldId id="277" r:id="rId37"/>
    <p:sldId id="279" r:id="rId38"/>
    <p:sldId id="263" r:id="rId39"/>
    <p:sldId id="280" r:id="rId40"/>
    <p:sldId id="278" r:id="rId41"/>
    <p:sldId id="291" r:id="rId42"/>
    <p:sldId id="294" r:id="rId43"/>
    <p:sldId id="293" r:id="rId44"/>
    <p:sldId id="292" r:id="rId45"/>
    <p:sldId id="290" r:id="rId46"/>
    <p:sldId id="289" r:id="rId47"/>
    <p:sldId id="261" r:id="rId4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0" autoAdjust="0"/>
  </p:normalViewPr>
  <p:slideViewPr>
    <p:cSldViewPr>
      <p:cViewPr varScale="1">
        <p:scale>
          <a:sx n="83" d="100"/>
          <a:sy n="83" d="100"/>
        </p:scale>
        <p:origin x="1358" y="72"/>
      </p:cViewPr>
      <p:guideLst/>
    </p:cSldViewPr>
  </p:slideViewPr>
  <p:notesTextViewPr>
    <p:cViewPr>
      <p:scale>
        <a:sx n="1" d="1"/>
        <a:sy n="1" d="1"/>
      </p:scale>
      <p:origin x="0" y="0"/>
    </p:cViewPr>
  </p:notesTextViewPr>
  <p:notesViewPr>
    <p:cSldViewPr>
      <p:cViewPr varScale="1">
        <p:scale>
          <a:sx n="89" d="100"/>
          <a:sy n="89" d="100"/>
        </p:scale>
        <p:origin x="1085"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885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FCB7976-69CF-475D-8A51-EB2C6FF3A87E}" type="datetimeFigureOut">
              <a:rPr lang="zh-TW" altLang="en-US" smtClean="0"/>
              <a:t>2023/6/27</a:t>
            </a:fld>
            <a:endParaRPr lang="zh-TW" altLang="en-US"/>
          </a:p>
        </p:txBody>
      </p:sp>
      <p:sp>
        <p:nvSpPr>
          <p:cNvPr id="4" name="投影片影像版面配置區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E479E9F-8E67-46E9-BCE0-E7E2E2DC0041}" type="slidenum">
              <a:rPr lang="zh-TW" altLang="en-US" smtClean="0"/>
              <a:t>‹#›</a:t>
            </a:fld>
            <a:endParaRPr lang="zh-TW" altLang="en-US"/>
          </a:p>
        </p:txBody>
      </p:sp>
    </p:spTree>
    <p:extLst>
      <p:ext uri="{BB962C8B-B14F-4D97-AF65-F5344CB8AC3E}">
        <p14:creationId xmlns:p14="http://schemas.microsoft.com/office/powerpoint/2010/main" val="142388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rricul.site.nthu.edu.tw/p/404-1208-181535.php?Lang=zh-t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6</a:t>
            </a:fld>
            <a:endParaRPr lang="zh-TW" altLang="en-US"/>
          </a:p>
        </p:txBody>
      </p:sp>
    </p:spTree>
    <p:extLst>
      <p:ext uri="{BB962C8B-B14F-4D97-AF65-F5344CB8AC3E}">
        <p14:creationId xmlns:p14="http://schemas.microsoft.com/office/powerpoint/2010/main" val="965561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40</a:t>
            </a:fld>
            <a:endParaRPr lang="zh-TW" altLang="en-US"/>
          </a:p>
        </p:txBody>
      </p:sp>
    </p:spTree>
    <p:extLst>
      <p:ext uri="{BB962C8B-B14F-4D97-AF65-F5344CB8AC3E}">
        <p14:creationId xmlns:p14="http://schemas.microsoft.com/office/powerpoint/2010/main" val="314853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電資學士班排名事宜</a:t>
            </a:r>
            <a:endParaRPr lang="en-US" altLang="zh-TW" dirty="0"/>
          </a:p>
          <a:p>
            <a:pPr marL="0" indent="0">
              <a:lnSpc>
                <a:spcPct val="120000"/>
              </a:lnSpc>
              <a:buNone/>
            </a:pPr>
            <a:r>
              <a:rPr lang="zh-TW" altLang="en-US" sz="1200" dirty="0"/>
              <a:t>推甄要求繳交「班排」的學校：中央、清大</a:t>
            </a:r>
            <a:endParaRPr lang="en-US" altLang="zh-TW" sz="1200" dirty="0"/>
          </a:p>
          <a:p>
            <a:pPr marL="0" indent="0">
              <a:lnSpc>
                <a:spcPct val="120000"/>
              </a:lnSpc>
              <a:buNone/>
            </a:pPr>
            <a:r>
              <a:rPr lang="zh-TW" altLang="en-US" sz="1200" dirty="0"/>
              <a:t>「北科電機戊」推甄狀況：</a:t>
            </a:r>
          </a:p>
          <a:p>
            <a:pPr marL="0" indent="0">
              <a:lnSpc>
                <a:spcPct val="120000"/>
              </a:lnSpc>
              <a:buNone/>
            </a:pPr>
            <a:r>
              <a:rPr lang="zh-TW" altLang="en-US" sz="1200" dirty="0"/>
              <a:t>電資學士班「班排</a:t>
            </a:r>
            <a:r>
              <a:rPr lang="en-US" altLang="zh-TW" sz="1200" dirty="0"/>
              <a:t>9</a:t>
            </a:r>
            <a:r>
              <a:rPr lang="zh-TW" altLang="en-US" sz="1200" dirty="0"/>
              <a:t>」，合併電子系「系排</a:t>
            </a:r>
            <a:r>
              <a:rPr lang="en-US" altLang="zh-TW" sz="1200" dirty="0"/>
              <a:t>20%</a:t>
            </a:r>
            <a:r>
              <a:rPr lang="zh-TW" altLang="en-US" sz="1200" dirty="0"/>
              <a:t>」，一階逕取。</a:t>
            </a:r>
          </a:p>
          <a:p>
            <a:pPr marL="0" indent="0">
              <a:lnSpc>
                <a:spcPct val="120000"/>
              </a:lnSpc>
              <a:buNone/>
            </a:pPr>
            <a:r>
              <a:rPr lang="zh-TW" altLang="en-US" sz="1200" dirty="0"/>
              <a:t>電資學士班「班排</a:t>
            </a:r>
            <a:r>
              <a:rPr lang="en-US" altLang="zh-TW" sz="1200" dirty="0"/>
              <a:t>11</a:t>
            </a:r>
            <a:r>
              <a:rPr lang="zh-TW" altLang="en-US" sz="1200" dirty="0"/>
              <a:t>」，合併電機系「系排</a:t>
            </a:r>
            <a:r>
              <a:rPr lang="en-US" altLang="zh-TW" sz="1200" dirty="0"/>
              <a:t>16.8%</a:t>
            </a:r>
            <a:r>
              <a:rPr lang="zh-TW" altLang="en-US" sz="1200" dirty="0"/>
              <a:t>」，一階通過需面試。</a:t>
            </a:r>
          </a:p>
          <a:p>
            <a:pPr marL="0" indent="0">
              <a:lnSpc>
                <a:spcPct val="120000"/>
              </a:lnSpc>
              <a:buNone/>
            </a:pPr>
            <a:r>
              <a:rPr lang="zh-TW" altLang="en-US" sz="1200" dirty="0"/>
              <a:t>電子丙（進修部）「班排</a:t>
            </a:r>
            <a:r>
              <a:rPr lang="en-US" altLang="zh-TW" sz="1200" dirty="0"/>
              <a:t>6%</a:t>
            </a:r>
            <a:r>
              <a:rPr lang="zh-TW" altLang="en-US" sz="1200" dirty="0"/>
              <a:t>」，一階逕取。</a:t>
            </a:r>
          </a:p>
          <a:p>
            <a:pPr marL="0" indent="0">
              <a:lnSpc>
                <a:spcPct val="120000"/>
              </a:lnSpc>
              <a:buNone/>
            </a:pPr>
            <a:r>
              <a:rPr lang="en-US" altLang="zh-TW" sz="1200" dirty="0"/>
              <a:t>-&gt;</a:t>
            </a:r>
            <a:r>
              <a:rPr lang="zh-TW" altLang="en-US" sz="1200" dirty="0"/>
              <a:t>經詢問評分老師後給出的答覆是「主要看</a:t>
            </a:r>
            <a:r>
              <a:rPr lang="en-US" altLang="zh-TW" sz="1200" dirty="0"/>
              <a:t>『</a:t>
            </a:r>
            <a:r>
              <a:rPr lang="zh-TW" altLang="en-US" sz="1200" dirty="0"/>
              <a:t>班排</a:t>
            </a:r>
            <a:r>
              <a:rPr lang="en-US" altLang="zh-TW" sz="1200" dirty="0"/>
              <a:t>』</a:t>
            </a:r>
            <a:r>
              <a:rPr lang="zh-TW" altLang="en-US" sz="1200" dirty="0"/>
              <a:t>」</a:t>
            </a:r>
            <a:endParaRPr lang="en-US" altLang="zh-TW" sz="1200" dirty="0"/>
          </a:p>
          <a:p>
            <a:pPr marL="0" indent="0">
              <a:lnSpc>
                <a:spcPct val="120000"/>
              </a:lnSpc>
              <a:buNone/>
            </a:pPr>
            <a:r>
              <a:rPr lang="zh-TW" altLang="en-US" sz="1200" dirty="0"/>
              <a:t>「北科資工系」推甄狀況：</a:t>
            </a:r>
          </a:p>
          <a:p>
            <a:pPr marL="0" indent="0">
              <a:lnSpc>
                <a:spcPct val="120000"/>
              </a:lnSpc>
              <a:buNone/>
            </a:pPr>
            <a:r>
              <a:rPr lang="zh-TW" altLang="en-US" sz="1200" dirty="0"/>
              <a:t>電資學士班「班排</a:t>
            </a:r>
            <a:r>
              <a:rPr lang="en-US" altLang="zh-TW" sz="1200" dirty="0"/>
              <a:t>85%</a:t>
            </a:r>
            <a:r>
              <a:rPr lang="zh-TW" altLang="en-US" sz="1200" dirty="0"/>
              <a:t>」，合併資工系「系排</a:t>
            </a:r>
            <a:r>
              <a:rPr lang="en-US" altLang="zh-TW" sz="1200" dirty="0"/>
              <a:t>71%</a:t>
            </a:r>
            <a:r>
              <a:rPr lang="zh-TW" altLang="en-US" sz="1200" dirty="0"/>
              <a:t>」，一階未通過。</a:t>
            </a:r>
          </a:p>
          <a:p>
            <a:pPr marL="0" indent="0">
              <a:lnSpc>
                <a:spcPct val="120000"/>
              </a:lnSpc>
              <a:buNone/>
            </a:pPr>
            <a:r>
              <a:rPr lang="zh-TW" altLang="en-US" sz="1200" dirty="0"/>
              <a:t>「中央電子」推甄狀況：</a:t>
            </a:r>
          </a:p>
          <a:p>
            <a:pPr marL="0" indent="0">
              <a:lnSpc>
                <a:spcPct val="120000"/>
              </a:lnSpc>
              <a:buNone/>
            </a:pPr>
            <a:r>
              <a:rPr lang="zh-TW" altLang="en-US" sz="1200" dirty="0"/>
              <a:t>電子丙（進修部）「班排</a:t>
            </a:r>
            <a:r>
              <a:rPr lang="en-US" altLang="zh-TW" sz="1200" dirty="0"/>
              <a:t>2</a:t>
            </a:r>
            <a:r>
              <a:rPr lang="zh-TW" altLang="en-US" sz="1200" dirty="0"/>
              <a:t>」，一階通過，且最後成績備取</a:t>
            </a:r>
            <a:r>
              <a:rPr lang="en-US" altLang="zh-TW" sz="1200" dirty="0"/>
              <a:t>10</a:t>
            </a:r>
            <a:r>
              <a:rPr lang="zh-TW" altLang="en-US" sz="1200" dirty="0"/>
              <a:t>。</a:t>
            </a:r>
          </a:p>
          <a:p>
            <a:pPr marL="0" indent="0">
              <a:lnSpc>
                <a:spcPct val="120000"/>
              </a:lnSpc>
              <a:buNone/>
            </a:pPr>
            <a:r>
              <a:rPr lang="zh-TW" altLang="en-US" sz="1200" dirty="0"/>
              <a:t>電資學士班：無人錄取</a:t>
            </a:r>
            <a:endParaRPr lang="en-US" altLang="zh-TW" sz="1200" dirty="0"/>
          </a:p>
          <a:p>
            <a:pPr marL="0" indent="0">
              <a:lnSpc>
                <a:spcPct val="120000"/>
              </a:lnSpc>
              <a:buNone/>
            </a:pPr>
            <a:r>
              <a:rPr lang="zh-TW" altLang="en-US" sz="1200" dirty="0"/>
              <a:t>本班排名問題：班排四組合併計算，由於各系評分標準不同，導致最後名次分配不均：前十名有</a:t>
            </a:r>
            <a:r>
              <a:rPr lang="en-US" altLang="zh-TW" sz="1200" dirty="0"/>
              <a:t>2</a:t>
            </a:r>
            <a:r>
              <a:rPr lang="zh-TW" altLang="en-US" sz="1200" dirty="0"/>
              <a:t>位電機系</a:t>
            </a:r>
            <a:r>
              <a:rPr lang="en-US" altLang="zh-TW" sz="1200" dirty="0"/>
              <a:t>3</a:t>
            </a:r>
            <a:r>
              <a:rPr lang="zh-TW" altLang="en-US" sz="1200" dirty="0"/>
              <a:t>位資工系</a:t>
            </a:r>
            <a:r>
              <a:rPr lang="en-US" altLang="zh-TW" sz="1200" dirty="0"/>
              <a:t>5</a:t>
            </a:r>
            <a:r>
              <a:rPr lang="zh-TW" altLang="en-US" sz="1200" dirty="0"/>
              <a:t>位電子系。其中選電子的人數僅</a:t>
            </a:r>
            <a:r>
              <a:rPr lang="en-US" altLang="zh-TW" sz="1200" dirty="0"/>
              <a:t>11</a:t>
            </a:r>
            <a:r>
              <a:rPr lang="zh-TW" altLang="en-US" sz="1200" dirty="0"/>
              <a:t>人卻有</a:t>
            </a:r>
            <a:r>
              <a:rPr lang="en-US" altLang="zh-TW" sz="1200" dirty="0"/>
              <a:t>5</a:t>
            </a:r>
            <a:r>
              <a:rPr lang="zh-TW" altLang="en-US" sz="1200" dirty="0"/>
              <a:t>位進前</a:t>
            </a:r>
            <a:r>
              <a:rPr lang="en-US" altLang="zh-TW" sz="1200" dirty="0"/>
              <a:t>10</a:t>
            </a:r>
            <a:r>
              <a:rPr lang="zh-TW" altLang="en-US" sz="1200" dirty="0"/>
              <a:t>名。</a:t>
            </a:r>
            <a:endParaRPr lang="en-US" altLang="zh-TW" sz="1200" dirty="0"/>
          </a:p>
          <a:p>
            <a:endParaRPr lang="en-US" altLang="zh-TW" dirty="0"/>
          </a:p>
          <a:p>
            <a:endParaRPr lang="en-US" altLang="zh-TW" dirty="0"/>
          </a:p>
          <a:p>
            <a:r>
              <a:rPr lang="en-US" altLang="zh-TW" dirty="0"/>
              <a:t>RE: </a:t>
            </a:r>
            <a:r>
              <a:rPr lang="zh-TW" altLang="en-US" dirty="0"/>
              <a:t>電資三選課 系所主管面談</a:t>
            </a:r>
            <a:endParaRPr lang="en-US" altLang="zh-TW" dirty="0"/>
          </a:p>
          <a:p>
            <a:pPr marL="0" indent="0">
              <a:lnSpc>
                <a:spcPct val="120000"/>
              </a:lnSpc>
              <a:spcBef>
                <a:spcPts val="0"/>
              </a:spcBef>
              <a:buNone/>
            </a:pPr>
            <a:r>
              <a:rPr lang="en-US" altLang="zh-TW" sz="1200" dirty="0" err="1"/>
              <a:t>Chien</a:t>
            </a:r>
            <a:r>
              <a:rPr lang="en-US" altLang="zh-TW" sz="1200" dirty="0"/>
              <a:t>-Hung Liu &lt;cliu@ntut.edu.tw&gt;</a:t>
            </a:r>
          </a:p>
          <a:p>
            <a:pPr marL="0" indent="0">
              <a:lnSpc>
                <a:spcPct val="120000"/>
              </a:lnSpc>
              <a:spcBef>
                <a:spcPts val="0"/>
              </a:spcBef>
              <a:buNone/>
            </a:pPr>
            <a:r>
              <a:rPr lang="en-US" altLang="zh-TW" sz="1200" dirty="0"/>
              <a:t>Wed, Mar 1, 6:14 PM</a:t>
            </a:r>
          </a:p>
          <a:p>
            <a:pPr marL="0" indent="0">
              <a:lnSpc>
                <a:spcPct val="120000"/>
              </a:lnSpc>
              <a:spcBef>
                <a:spcPts val="0"/>
              </a:spcBef>
              <a:buNone/>
            </a:pPr>
            <a:r>
              <a:rPr lang="en-US" altLang="zh-TW" sz="1200" dirty="0"/>
              <a:t>to </a:t>
            </a:r>
            <a:r>
              <a:rPr lang="zh-TW" altLang="en-US" sz="1200" dirty="0"/>
              <a:t>郭柏毅</a:t>
            </a:r>
            <a:r>
              <a:rPr lang="en-US" altLang="zh-TW" sz="1200" dirty="0"/>
              <a:t>, kchuang, </a:t>
            </a:r>
            <a:r>
              <a:rPr lang="en-US" altLang="zh-TW" sz="1200" dirty="0" err="1"/>
              <a:t>tjhsieh</a:t>
            </a:r>
            <a:endParaRPr lang="en-US" altLang="zh-TW" sz="1200" dirty="0"/>
          </a:p>
          <a:p>
            <a:pPr marL="0" indent="0">
              <a:lnSpc>
                <a:spcPct val="120000"/>
              </a:lnSpc>
              <a:spcBef>
                <a:spcPts val="0"/>
              </a:spcBef>
              <a:buNone/>
            </a:pPr>
            <a:r>
              <a:rPr lang="en-US" altLang="zh-TW" sz="1200" dirty="0"/>
              <a:t>Translate message</a:t>
            </a:r>
          </a:p>
          <a:p>
            <a:pPr marL="0" indent="0">
              <a:lnSpc>
                <a:spcPct val="120000"/>
              </a:lnSpc>
              <a:spcBef>
                <a:spcPts val="0"/>
              </a:spcBef>
              <a:buNone/>
            </a:pPr>
            <a:r>
              <a:rPr lang="en-US" altLang="zh-TW" sz="1200" dirty="0"/>
              <a:t>Turn off for: Chinese (Traditional)</a:t>
            </a:r>
          </a:p>
          <a:p>
            <a:pPr marL="0" indent="0">
              <a:lnSpc>
                <a:spcPct val="120000"/>
              </a:lnSpc>
              <a:spcBef>
                <a:spcPts val="0"/>
              </a:spcBef>
              <a:buNone/>
            </a:pPr>
            <a:r>
              <a:rPr lang="zh-TW" altLang="en-US" sz="1200" dirty="0"/>
              <a:t>你可以透過特殊加退選</a:t>
            </a:r>
            <a:r>
              <a:rPr lang="en-US" altLang="zh-TW" sz="1200" dirty="0"/>
              <a:t>(</a:t>
            </a:r>
            <a:r>
              <a:rPr lang="zh-TW" altLang="en-US" sz="1200" dirty="0"/>
              <a:t>紙本</a:t>
            </a:r>
            <a:r>
              <a:rPr lang="en-US" altLang="zh-TW" sz="1200" dirty="0"/>
              <a:t>)</a:t>
            </a:r>
            <a:r>
              <a:rPr lang="zh-TW" altLang="en-US" sz="1200" dirty="0"/>
              <a:t>方式，並請電資班審核，</a:t>
            </a:r>
          </a:p>
          <a:p>
            <a:pPr marL="0" indent="0">
              <a:lnSpc>
                <a:spcPct val="120000"/>
              </a:lnSpc>
              <a:spcBef>
                <a:spcPts val="0"/>
              </a:spcBef>
              <a:buNone/>
            </a:pPr>
            <a:endParaRPr lang="zh-TW" altLang="en-US" sz="1200" dirty="0"/>
          </a:p>
          <a:p>
            <a:pPr marL="0" indent="0">
              <a:lnSpc>
                <a:spcPct val="120000"/>
              </a:lnSpc>
              <a:spcBef>
                <a:spcPts val="0"/>
              </a:spcBef>
              <a:buNone/>
            </a:pPr>
            <a:r>
              <a:rPr lang="zh-TW" altLang="en-US" sz="1200" dirty="0"/>
              <a:t>若要透過系統，則請你在獲得謝主任同意後再提出，我這裏會按同意，並加註 ”不認列在畢業專業選修學分”，謝謝。</a:t>
            </a:r>
            <a:r>
              <a:rPr lang="en-US" altLang="zh-TW" sz="1200" dirty="0"/>
              <a:t>-CH</a:t>
            </a:r>
          </a:p>
          <a:p>
            <a:pPr marL="0" indent="0">
              <a:lnSpc>
                <a:spcPct val="120000"/>
              </a:lnSpc>
              <a:spcBef>
                <a:spcPts val="0"/>
              </a:spcBef>
              <a:buNone/>
            </a:pPr>
            <a:endParaRPr lang="en-US" altLang="zh-TW" sz="1200" dirty="0"/>
          </a:p>
          <a:p>
            <a:pPr marL="0" indent="0">
              <a:lnSpc>
                <a:spcPct val="120000"/>
              </a:lnSpc>
              <a:spcBef>
                <a:spcPts val="0"/>
              </a:spcBef>
              <a:buNone/>
            </a:pPr>
            <a:r>
              <a:rPr lang="en-US" altLang="zh-TW" sz="1200" dirty="0"/>
              <a:t>From: </a:t>
            </a:r>
            <a:r>
              <a:rPr lang="zh-TW" altLang="en-US" sz="1200" dirty="0"/>
              <a:t>郭柏毅 </a:t>
            </a:r>
            <a:r>
              <a:rPr lang="en-US" altLang="zh-TW" sz="1200" dirty="0"/>
              <a:t>&lt;t109820011@ntut.org.tw&gt;</a:t>
            </a:r>
          </a:p>
          <a:p>
            <a:pPr marL="0" indent="0">
              <a:lnSpc>
                <a:spcPct val="120000"/>
              </a:lnSpc>
              <a:spcBef>
                <a:spcPts val="0"/>
              </a:spcBef>
              <a:buNone/>
            </a:pPr>
            <a:r>
              <a:rPr lang="en-US" altLang="zh-TW" sz="1200" dirty="0"/>
              <a:t>Sent: Wednesday, March 1, 2023 5:36 PM</a:t>
            </a:r>
          </a:p>
          <a:p>
            <a:pPr marL="0" indent="0">
              <a:lnSpc>
                <a:spcPct val="120000"/>
              </a:lnSpc>
              <a:spcBef>
                <a:spcPts val="0"/>
              </a:spcBef>
              <a:buNone/>
            </a:pPr>
            <a:r>
              <a:rPr lang="en-US" altLang="zh-TW" sz="1200" dirty="0"/>
              <a:t>To: cliu@ntut.edu.tw</a:t>
            </a:r>
          </a:p>
          <a:p>
            <a:pPr marL="0" indent="0">
              <a:lnSpc>
                <a:spcPct val="120000"/>
              </a:lnSpc>
              <a:spcBef>
                <a:spcPts val="0"/>
              </a:spcBef>
              <a:buNone/>
            </a:pPr>
            <a:r>
              <a:rPr lang="en-US" altLang="zh-TW" sz="1200" dirty="0"/>
              <a:t>Subject: </a:t>
            </a:r>
            <a:r>
              <a:rPr lang="zh-TW" altLang="en-US" sz="1200" dirty="0"/>
              <a:t>電資三選課 系所主管面談</a:t>
            </a:r>
          </a:p>
          <a:p>
            <a:pPr marL="0" indent="0">
              <a:lnSpc>
                <a:spcPct val="120000"/>
              </a:lnSpc>
              <a:spcBef>
                <a:spcPts val="0"/>
              </a:spcBef>
              <a:buNone/>
            </a:pPr>
            <a:endParaRPr lang="zh-TW" altLang="en-US" sz="1200" dirty="0"/>
          </a:p>
          <a:p>
            <a:pPr marL="0" indent="0">
              <a:lnSpc>
                <a:spcPct val="120000"/>
              </a:lnSpc>
              <a:spcBef>
                <a:spcPts val="0"/>
              </a:spcBef>
              <a:buNone/>
            </a:pPr>
            <a:r>
              <a:rPr lang="zh-TW" altLang="en-US" sz="1200" dirty="0"/>
              <a:t>劉教授主任您好</a:t>
            </a:r>
          </a:p>
          <a:p>
            <a:pPr marL="0" indent="0">
              <a:lnSpc>
                <a:spcPct val="120000"/>
              </a:lnSpc>
              <a:spcBef>
                <a:spcPts val="0"/>
              </a:spcBef>
              <a:buNone/>
            </a:pPr>
            <a:r>
              <a:rPr lang="zh-TW" altLang="en-US" sz="1200" dirty="0"/>
              <a:t>我是電資三</a:t>
            </a:r>
            <a:r>
              <a:rPr lang="en-US" altLang="zh-TW" sz="1200" dirty="0"/>
              <a:t>109820011</a:t>
            </a:r>
            <a:r>
              <a:rPr lang="zh-TW" altLang="en-US" sz="1200" dirty="0"/>
              <a:t>郭柏毅，我在期初加選課號</a:t>
            </a:r>
            <a:r>
              <a:rPr lang="en-US" altLang="zh-TW" sz="1200" dirty="0"/>
              <a:t>312944</a:t>
            </a:r>
            <a:r>
              <a:rPr lang="zh-TW" altLang="en-US" sz="1200" dirty="0"/>
              <a:t>動態網頁程式設計的課程，您以可能無法認列為由，需要系所主管面談。</a:t>
            </a:r>
          </a:p>
          <a:p>
            <a:pPr marL="0" indent="0">
              <a:lnSpc>
                <a:spcPct val="120000"/>
              </a:lnSpc>
              <a:spcBef>
                <a:spcPts val="0"/>
              </a:spcBef>
              <a:buNone/>
            </a:pPr>
            <a:r>
              <a:rPr lang="zh-TW" altLang="en-US" sz="1200" dirty="0"/>
              <a:t>因此我在這邊寄電子郵件給您，表達我的選課理由：我希望藉由互動系較為著重為網頁的動態設計和</a:t>
            </a:r>
            <a:r>
              <a:rPr lang="en-US" altLang="zh-TW" sz="1200" dirty="0"/>
              <a:t>CSS</a:t>
            </a:r>
            <a:r>
              <a:rPr lang="zh-TW" altLang="en-US" sz="1200" dirty="0"/>
              <a:t>的外觀設計，能夠增加我在網頁設計上美編的能力；而且我在前面五個學期所修習的學分已達</a:t>
            </a:r>
            <a:r>
              <a:rPr lang="en-US" altLang="zh-TW" sz="1200" dirty="0"/>
              <a:t>108</a:t>
            </a:r>
            <a:r>
              <a:rPr lang="zh-TW" altLang="en-US" sz="1200" dirty="0"/>
              <a:t>學分，且專業選修學分也快達到畢業標準了，如果這門課不能計算畢業所需的專業選修學分也不會影響到我的畢業學分，因此我想修習此課的原因主要是個人興趣和充實自我。</a:t>
            </a:r>
          </a:p>
          <a:p>
            <a:pPr marL="0" indent="0">
              <a:lnSpc>
                <a:spcPct val="120000"/>
              </a:lnSpc>
              <a:spcBef>
                <a:spcPts val="0"/>
              </a:spcBef>
              <a:buNone/>
            </a:pPr>
            <a:r>
              <a:rPr lang="zh-TW" altLang="en-US" sz="1200" dirty="0"/>
              <a:t>祝身體健康</a:t>
            </a:r>
          </a:p>
          <a:p>
            <a:pPr marL="0" indent="0">
              <a:lnSpc>
                <a:spcPct val="120000"/>
              </a:lnSpc>
              <a:spcBef>
                <a:spcPts val="0"/>
              </a:spcBef>
              <a:buNone/>
            </a:pPr>
            <a:r>
              <a:rPr lang="zh-TW" altLang="en-US" sz="1200" dirty="0"/>
              <a:t>學生</a:t>
            </a:r>
          </a:p>
          <a:p>
            <a:pPr marL="0" indent="0">
              <a:lnSpc>
                <a:spcPct val="120000"/>
              </a:lnSpc>
              <a:spcBef>
                <a:spcPts val="0"/>
              </a:spcBef>
              <a:buNone/>
            </a:pPr>
            <a:r>
              <a:rPr lang="zh-TW" altLang="en-US" sz="1200" dirty="0"/>
              <a:t>郭柏毅敬上</a:t>
            </a:r>
          </a:p>
          <a:p>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47</a:t>
            </a:fld>
            <a:endParaRPr lang="zh-TW" altLang="en-US"/>
          </a:p>
        </p:txBody>
      </p:sp>
    </p:spTree>
    <p:extLst>
      <p:ext uri="{BB962C8B-B14F-4D97-AF65-F5344CB8AC3E}">
        <p14:creationId xmlns:p14="http://schemas.microsoft.com/office/powerpoint/2010/main" val="47378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7</a:t>
            </a:fld>
            <a:endParaRPr lang="zh-TW" altLang="en-US"/>
          </a:p>
        </p:txBody>
      </p:sp>
    </p:spTree>
    <p:extLst>
      <p:ext uri="{BB962C8B-B14F-4D97-AF65-F5344CB8AC3E}">
        <p14:creationId xmlns:p14="http://schemas.microsoft.com/office/powerpoint/2010/main" val="382114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8</a:t>
            </a:fld>
            <a:endParaRPr lang="zh-TW" altLang="en-US"/>
          </a:p>
        </p:txBody>
      </p:sp>
    </p:spTree>
    <p:extLst>
      <p:ext uri="{BB962C8B-B14F-4D97-AF65-F5344CB8AC3E}">
        <p14:creationId xmlns:p14="http://schemas.microsoft.com/office/powerpoint/2010/main" val="25360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9</a:t>
            </a:fld>
            <a:endParaRPr lang="zh-TW" altLang="en-US"/>
          </a:p>
        </p:txBody>
      </p:sp>
    </p:spTree>
    <p:extLst>
      <p:ext uri="{BB962C8B-B14F-4D97-AF65-F5344CB8AC3E}">
        <p14:creationId xmlns:p14="http://schemas.microsoft.com/office/powerpoint/2010/main" val="273451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https://u-eecs.site.nthu.edu.tw/</a:t>
            </a:r>
          </a:p>
          <a:p>
            <a:r>
              <a:rPr lang="zh-TW" altLang="en-US" dirty="0">
                <a:hlinkClick r:id="rId3"/>
              </a:rPr>
              <a:t>https://curricul.site.nthu.edu.tw/p/404-1208-181535.php?Lang=zh-tw</a:t>
            </a:r>
            <a:endParaRPr lang="en-US" altLang="zh-TW" dirty="0"/>
          </a:p>
          <a:p>
            <a:endParaRPr lang="en-US" altLang="zh-TW" dirty="0"/>
          </a:p>
          <a:p>
            <a:r>
              <a:rPr lang="en-US" altLang="zh-TW" b="1" dirty="0"/>
              <a:t>111</a:t>
            </a:r>
            <a:r>
              <a:rPr lang="zh-TW" altLang="en-US" b="1" dirty="0"/>
              <a:t>學年度第</a:t>
            </a:r>
            <a:r>
              <a:rPr lang="en-US" altLang="zh-TW" b="1" dirty="0"/>
              <a:t>2</a:t>
            </a:r>
            <a:r>
              <a:rPr lang="zh-TW" altLang="en-US" b="1" dirty="0"/>
              <a:t>學期</a:t>
            </a:r>
            <a:r>
              <a:rPr lang="zh-TW" altLang="en-US" b="1" u="sng" dirty="0">
                <a:solidFill>
                  <a:srgbClr val="FF0000"/>
                </a:solidFill>
              </a:rPr>
              <a:t>電資院</a:t>
            </a:r>
            <a:r>
              <a:rPr lang="zh-TW" altLang="en-US" b="1" dirty="0">
                <a:solidFill>
                  <a:srgbClr val="FF0000"/>
                </a:solidFill>
              </a:rPr>
              <a:t>學士班</a:t>
            </a:r>
            <a:r>
              <a:rPr lang="zh-TW" altLang="en-US" b="1" dirty="0"/>
              <a:t>一年級 </a:t>
            </a:r>
            <a:r>
              <a:rPr lang="en-US" altLang="zh-TW" b="1" dirty="0"/>
              <a:t>(EECS111B) </a:t>
            </a:r>
            <a:r>
              <a:rPr lang="zh-TW" altLang="en-US" b="1" dirty="0"/>
              <a:t>課程</a:t>
            </a:r>
            <a:endParaRPr lang="en-US" altLang="zh-TW" b="1" dirty="0"/>
          </a:p>
          <a:p>
            <a:endParaRPr lang="en-US" altLang="zh-TW" b="1" dirty="0"/>
          </a:p>
          <a:p>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15</a:t>
            </a:fld>
            <a:endParaRPr lang="zh-TW" altLang="en-US"/>
          </a:p>
        </p:txBody>
      </p:sp>
    </p:spTree>
    <p:extLst>
      <p:ext uri="{BB962C8B-B14F-4D97-AF65-F5344CB8AC3E}">
        <p14:creationId xmlns:p14="http://schemas.microsoft.com/office/powerpoint/2010/main" val="66874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https://u-eecs.site.nthu.edu.tw/</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16</a:t>
            </a:fld>
            <a:endParaRPr lang="zh-TW" altLang="en-US"/>
          </a:p>
        </p:txBody>
      </p:sp>
    </p:spTree>
    <p:extLst>
      <p:ext uri="{BB962C8B-B14F-4D97-AF65-F5344CB8AC3E}">
        <p14:creationId xmlns:p14="http://schemas.microsoft.com/office/powerpoint/2010/main" val="371734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37</a:t>
            </a:fld>
            <a:endParaRPr lang="zh-TW" altLang="en-US"/>
          </a:p>
        </p:txBody>
      </p:sp>
    </p:spTree>
    <p:extLst>
      <p:ext uri="{BB962C8B-B14F-4D97-AF65-F5344CB8AC3E}">
        <p14:creationId xmlns:p14="http://schemas.microsoft.com/office/powerpoint/2010/main" val="610599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38</a:t>
            </a:fld>
            <a:endParaRPr lang="zh-TW" altLang="en-US"/>
          </a:p>
        </p:txBody>
      </p:sp>
    </p:spTree>
    <p:extLst>
      <p:ext uri="{BB962C8B-B14F-4D97-AF65-F5344CB8AC3E}">
        <p14:creationId xmlns:p14="http://schemas.microsoft.com/office/powerpoint/2010/main" val="64024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黃小姐剛接任機電學士班行政業務，說明由於機電學士班學生分流後以機械系為大宗，故先前皆由機械系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主修系</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協助進行審查。</a:t>
            </a:r>
            <a:endParaRPr lang="zh-TW" altLang="en-US" dirty="0"/>
          </a:p>
        </p:txBody>
      </p:sp>
      <p:sp>
        <p:nvSpPr>
          <p:cNvPr id="4" name="投影片編號版面配置區 3"/>
          <p:cNvSpPr>
            <a:spLocks noGrp="1"/>
          </p:cNvSpPr>
          <p:nvPr>
            <p:ph type="sldNum" sz="quarter" idx="5"/>
          </p:nvPr>
        </p:nvSpPr>
        <p:spPr/>
        <p:txBody>
          <a:bodyPr/>
          <a:lstStyle/>
          <a:p>
            <a:fld id="{DE479E9F-8E67-46E9-BCE0-E7E2E2DC0041}" type="slidenum">
              <a:rPr lang="zh-TW" altLang="en-US" smtClean="0"/>
              <a:t>39</a:t>
            </a:fld>
            <a:endParaRPr lang="zh-TW" altLang="en-US"/>
          </a:p>
        </p:txBody>
      </p:sp>
    </p:spTree>
    <p:extLst>
      <p:ext uri="{BB962C8B-B14F-4D97-AF65-F5344CB8AC3E}">
        <p14:creationId xmlns:p14="http://schemas.microsoft.com/office/powerpoint/2010/main" val="3025313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334181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272847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262301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341905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232964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11272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111959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214323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329411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385964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B7392C46-AB55-4A40-B01C-D735707BB3BB}" type="datetimeFigureOut">
              <a:rPr lang="zh-TW" altLang="en-US" smtClean="0"/>
              <a:t>2023/6/27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764131-0105-48D4-AC6F-ACF2A9A171BF}" type="slidenum">
              <a:rPr lang="zh-TW" altLang="en-US" smtClean="0"/>
              <a:t>‹#›</a:t>
            </a:fld>
            <a:endParaRPr lang="zh-TW" altLang="en-US"/>
          </a:p>
        </p:txBody>
      </p:sp>
    </p:spTree>
    <p:extLst>
      <p:ext uri="{BB962C8B-B14F-4D97-AF65-F5344CB8AC3E}">
        <p14:creationId xmlns:p14="http://schemas.microsoft.com/office/powerpoint/2010/main" val="41630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ACA157D-BCBF-4A1E-A357-A9A49C67F7C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175812">
            <a:off x="7621206" y="5400422"/>
            <a:ext cx="1274993" cy="1227265"/>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標楷體" panose="03000509000000000000" pitchFamily="65" charset="-120"/>
                <a:cs typeface="Times New Roman" panose="02020603050405020304" pitchFamily="18" charset="0"/>
              </a:defRPr>
            </a:lvl1pPr>
          </a:lstStyle>
          <a:p>
            <a:fld id="{B7392C46-AB55-4A40-B01C-D735707BB3BB}" type="datetimeFigureOut">
              <a:rPr lang="zh-TW" altLang="en-US" smtClean="0"/>
              <a:pPr/>
              <a:t>2023/6/27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標楷體" panose="03000509000000000000" pitchFamily="65" charset="-120"/>
                <a:cs typeface="Times New Roman" panose="02020603050405020304" pitchFamily="18" charset="0"/>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標楷體" panose="03000509000000000000" pitchFamily="65" charset="-120"/>
                <a:cs typeface="Times New Roman" panose="02020603050405020304" pitchFamily="18" charset="0"/>
              </a:defRPr>
            </a:lvl1pPr>
          </a:lstStyle>
          <a:p>
            <a:fld id="{23764131-0105-48D4-AC6F-ACF2A9A171BF}" type="slidenum">
              <a:rPr lang="zh-TW" altLang="en-US" smtClean="0"/>
              <a:pPr/>
              <a:t>‹#›</a:t>
            </a:fld>
            <a:endParaRPr lang="zh-TW" altLang="en-US"/>
          </a:p>
        </p:txBody>
      </p:sp>
    </p:spTree>
    <p:extLst>
      <p:ext uri="{BB962C8B-B14F-4D97-AF65-F5344CB8AC3E}">
        <p14:creationId xmlns:p14="http://schemas.microsoft.com/office/powerpoint/2010/main" val="320500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yweb.ntut.edu.tw/~wwweecs/hono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ps.ntut.edu.tw/course/tw/Cprog.jsp?format=-4&amp;year=112&amp;matric=7&amp;division=59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8.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u-eecs.site.nthu.edu.tw/var/file/176/1176/img/502706579.pdf"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u-eecs.site.nthu.edu.tw/var/file/176/1176/img/502706579.pdf"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hyperlink" Target="https://u-eecs.site.nthu.edu.tw/p/404-1176-161500.php?Lang=zh-t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u-eecs.site.nthu.edu.tw/p/404-1176-161500.php?Lang=zh-tw" TargetMode="Externa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u-eecs.site.nthu.edu.tw/p/404-1176-161500.php?Lang=zh-tw"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u-eecs.site.nthu.edu.tw/p/404-1176-161500.php?Lang=zh-t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hyperlink" Target="https://u-eecs.site.nthu.edu.tw/p/404-1176-161500.php?Lang=zh-tw"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ipeecs.ncu.edu.tw/ipeecs/zh/rule/program" TargetMode="External"/><Relationship Id="rId2" Type="http://schemas.openxmlformats.org/officeDocument/2006/relationships/image" Target="../media/image21.jpe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hyperlink" Target="https://eecshp.nycu.edu.tw/pages/course" TargetMode="External"/><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hyperlink" Target="https://eecshp.nycu.edu.tw/pages/course" TargetMode="External"/><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hyperlink" Target="https://eecshp.nycu.edu.tw/pages/curriculum" TargetMode="Externa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hyperlink" Target="https://eecshp.nycu.edu.tw/pages/course" TargetMode="External"/><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411D95-6A56-4E31-93DB-6CBD6CA4C2A1}"/>
              </a:ext>
            </a:extLst>
          </p:cNvPr>
          <p:cNvSpPr>
            <a:spLocks noGrp="1"/>
          </p:cNvSpPr>
          <p:nvPr>
            <p:ph type="ctrTitle"/>
          </p:nvPr>
        </p:nvSpPr>
        <p:spPr>
          <a:xfrm>
            <a:off x="685800" y="2133599"/>
            <a:ext cx="7772400" cy="1376363"/>
          </a:xfrm>
        </p:spPr>
        <p:txBody>
          <a:bodyPr>
            <a:normAutofit/>
          </a:bodyPr>
          <a:lstStyle/>
          <a:p>
            <a:r>
              <a:rPr lang="zh-TW" altLang="en-US" sz="6600" dirty="0"/>
              <a:t>電資學士班</a:t>
            </a:r>
          </a:p>
        </p:txBody>
      </p:sp>
      <p:sp>
        <p:nvSpPr>
          <p:cNvPr id="3" name="副標題 2">
            <a:extLst>
              <a:ext uri="{FF2B5EF4-FFF2-40B4-BE49-F238E27FC236}">
                <a16:creationId xmlns:a16="http://schemas.microsoft.com/office/drawing/2014/main" id="{540991BC-020E-4E75-B075-127EE46A3DAB}"/>
              </a:ext>
            </a:extLst>
          </p:cNvPr>
          <p:cNvSpPr>
            <a:spLocks noGrp="1"/>
          </p:cNvSpPr>
          <p:nvPr>
            <p:ph type="subTitle" idx="1"/>
          </p:nvPr>
        </p:nvSpPr>
        <p:spPr/>
        <p:txBody>
          <a:bodyPr>
            <a:normAutofit/>
          </a:bodyPr>
          <a:lstStyle/>
          <a:p>
            <a:r>
              <a:rPr lang="zh-TW" altLang="en-US" sz="4000" b="1" i="0" dirty="0">
                <a:solidFill>
                  <a:srgbClr val="0000FF"/>
                </a:solidFill>
                <a:effectLst/>
                <a:latin typeface="Times New Roman" panose="02020603050405020304" pitchFamily="18" charset="0"/>
              </a:rPr>
              <a:t>註冊編班名單</a:t>
            </a:r>
            <a:endParaRPr lang="en-US" altLang="zh-TW" sz="4800" dirty="0"/>
          </a:p>
        </p:txBody>
      </p:sp>
      <p:sp>
        <p:nvSpPr>
          <p:cNvPr id="4" name="副標題 2">
            <a:extLst>
              <a:ext uri="{FF2B5EF4-FFF2-40B4-BE49-F238E27FC236}">
                <a16:creationId xmlns:a16="http://schemas.microsoft.com/office/drawing/2014/main" id="{E23562A3-043E-4359-9732-6D817101BA10}"/>
              </a:ext>
            </a:extLst>
          </p:cNvPr>
          <p:cNvSpPr txBox="1">
            <a:spLocks/>
          </p:cNvSpPr>
          <p:nvPr/>
        </p:nvSpPr>
        <p:spPr>
          <a:xfrm>
            <a:off x="1147618" y="533400"/>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TW" sz="4800" dirty="0"/>
          </a:p>
        </p:txBody>
      </p:sp>
      <p:pic>
        <p:nvPicPr>
          <p:cNvPr id="7" name="圖片 6">
            <a:hlinkClick r:id="rId2"/>
            <a:extLst>
              <a:ext uri="{FF2B5EF4-FFF2-40B4-BE49-F238E27FC236}">
                <a16:creationId xmlns:a16="http://schemas.microsoft.com/office/drawing/2014/main" id="{17AE8B6E-48B1-4544-A8E3-E12AE083E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94499">
            <a:off x="232884" y="282647"/>
            <a:ext cx="2579193" cy="2523453"/>
          </a:xfrm>
          <a:prstGeom prst="rect">
            <a:avLst/>
          </a:prstGeom>
        </p:spPr>
      </p:pic>
      <p:sp>
        <p:nvSpPr>
          <p:cNvPr id="8" name="內容版面配置區 2">
            <a:extLst>
              <a:ext uri="{FF2B5EF4-FFF2-40B4-BE49-F238E27FC236}">
                <a16:creationId xmlns:a16="http://schemas.microsoft.com/office/drawing/2014/main" id="{3694DBD3-5315-40E2-8026-10FE35C636AB}"/>
              </a:ext>
            </a:extLst>
          </p:cNvPr>
          <p:cNvSpPr txBox="1">
            <a:spLocks/>
          </p:cNvSpPr>
          <p:nvPr/>
        </p:nvSpPr>
        <p:spPr bwMode="auto">
          <a:xfrm>
            <a:off x="611561" y="3068960"/>
            <a:ext cx="4248472"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lang="zh-TW"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電仔</a:t>
            </a:r>
            <a:endParaRPr kumimoji="0" lang="zh-TW" altLang="en-US" sz="2400" kern="0" dirty="0">
              <a:latin typeface="CircleFont" panose="02010600010101010101" pitchFamily="2" charset="-122"/>
              <a:ea typeface="CircleFont" panose="02010600010101010101" pitchFamily="2" charset="-122"/>
            </a:endParaRPr>
          </a:p>
        </p:txBody>
      </p:sp>
      <p:sp>
        <p:nvSpPr>
          <p:cNvPr id="9" name="文字方塊 8">
            <a:extLst>
              <a:ext uri="{FF2B5EF4-FFF2-40B4-BE49-F238E27FC236}">
                <a16:creationId xmlns:a16="http://schemas.microsoft.com/office/drawing/2014/main" id="{6F9CD81C-D5C4-43D3-878F-AE99C11E8D47}"/>
              </a:ext>
            </a:extLst>
          </p:cNvPr>
          <p:cNvSpPr txBox="1"/>
          <p:nvPr/>
        </p:nvSpPr>
        <p:spPr>
          <a:xfrm>
            <a:off x="1038998" y="348734"/>
            <a:ext cx="2200503" cy="369332"/>
          </a:xfrm>
          <a:prstGeom prst="rect">
            <a:avLst/>
          </a:prstGeom>
          <a:noFill/>
        </p:spPr>
        <p:txBody>
          <a:bodyPr wrap="square">
            <a:spAutoFit/>
          </a:bodyPr>
          <a:lstStyle/>
          <a:p>
            <a:pPr algn="ctr"/>
            <a:r>
              <a:rPr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設計</a:t>
            </a:r>
            <a:r>
              <a:rPr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 </a:t>
            </a:r>
            <a:r>
              <a:rPr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林牧謙</a:t>
            </a:r>
            <a:endParaRPr lang="zh-TW" alt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948942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411D95-6A56-4E31-93DB-6CBD6CA4C2A1}"/>
              </a:ext>
            </a:extLst>
          </p:cNvPr>
          <p:cNvSpPr>
            <a:spLocks noGrp="1"/>
          </p:cNvSpPr>
          <p:nvPr>
            <p:ph type="ctrTitle"/>
          </p:nvPr>
        </p:nvSpPr>
        <p:spPr>
          <a:xfrm>
            <a:off x="685800" y="2133599"/>
            <a:ext cx="7772400" cy="1376363"/>
          </a:xfrm>
        </p:spPr>
        <p:txBody>
          <a:bodyPr>
            <a:normAutofit/>
          </a:bodyPr>
          <a:lstStyle/>
          <a:p>
            <a:r>
              <a:rPr lang="zh-TW" altLang="en-US" sz="6600" dirty="0"/>
              <a:t>電資學士班</a:t>
            </a:r>
          </a:p>
        </p:txBody>
      </p:sp>
      <p:sp>
        <p:nvSpPr>
          <p:cNvPr id="3" name="副標題 2">
            <a:extLst>
              <a:ext uri="{FF2B5EF4-FFF2-40B4-BE49-F238E27FC236}">
                <a16:creationId xmlns:a16="http://schemas.microsoft.com/office/drawing/2014/main" id="{540991BC-020E-4E75-B075-127EE46A3DAB}"/>
              </a:ext>
            </a:extLst>
          </p:cNvPr>
          <p:cNvSpPr>
            <a:spLocks noGrp="1"/>
          </p:cNvSpPr>
          <p:nvPr>
            <p:ph type="subTitle" idx="1"/>
          </p:nvPr>
        </p:nvSpPr>
        <p:spPr/>
        <p:txBody>
          <a:bodyPr>
            <a:normAutofit/>
          </a:bodyPr>
          <a:lstStyle/>
          <a:p>
            <a:r>
              <a:rPr lang="zh-TW" altLang="en-US" sz="4000" b="1" i="0" dirty="0">
                <a:solidFill>
                  <a:srgbClr val="0000FF"/>
                </a:solidFill>
                <a:effectLst/>
                <a:latin typeface="Times New Roman" panose="02020603050405020304" pitchFamily="18" charset="0"/>
              </a:rPr>
              <a:t>課 程 標 準</a:t>
            </a:r>
          </a:p>
          <a:p>
            <a:endParaRPr lang="en-US" altLang="zh-TW" sz="4800" dirty="0"/>
          </a:p>
        </p:txBody>
      </p:sp>
      <p:sp>
        <p:nvSpPr>
          <p:cNvPr id="4" name="副標題 2">
            <a:extLst>
              <a:ext uri="{FF2B5EF4-FFF2-40B4-BE49-F238E27FC236}">
                <a16:creationId xmlns:a16="http://schemas.microsoft.com/office/drawing/2014/main" id="{E23562A3-043E-4359-9732-6D817101BA10}"/>
              </a:ext>
            </a:extLst>
          </p:cNvPr>
          <p:cNvSpPr txBox="1">
            <a:spLocks/>
          </p:cNvSpPr>
          <p:nvPr/>
        </p:nvSpPr>
        <p:spPr>
          <a:xfrm>
            <a:off x="1147618" y="533400"/>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TW" sz="4800" dirty="0"/>
          </a:p>
        </p:txBody>
      </p:sp>
    </p:spTree>
    <p:extLst>
      <p:ext uri="{BB962C8B-B14F-4D97-AF65-F5344CB8AC3E}">
        <p14:creationId xmlns:p14="http://schemas.microsoft.com/office/powerpoint/2010/main" val="19211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D9D38-046F-412F-B52E-9A45684E11AC}"/>
              </a:ext>
            </a:extLst>
          </p:cNvPr>
          <p:cNvSpPr>
            <a:spLocks noGrp="1"/>
          </p:cNvSpPr>
          <p:nvPr>
            <p:ph type="title"/>
          </p:nvPr>
        </p:nvSpPr>
        <p:spPr/>
        <p:txBody>
          <a:bodyPr>
            <a:normAutofit fontScale="90000"/>
          </a:bodyPr>
          <a:lstStyle/>
          <a:p>
            <a:r>
              <a:rPr lang="en-US" altLang="zh-TW" b="1" i="0" dirty="0">
                <a:solidFill>
                  <a:srgbClr val="0000FF"/>
                </a:solidFill>
                <a:effectLst/>
                <a:latin typeface="Times New Roman" panose="02020603050405020304" pitchFamily="18" charset="0"/>
              </a:rPr>
              <a:t>112 </a:t>
            </a:r>
            <a:r>
              <a:rPr lang="zh-TW" altLang="en-US" b="1" i="0" dirty="0">
                <a:solidFill>
                  <a:srgbClr val="0000FF"/>
                </a:solidFill>
                <a:effectLst/>
                <a:latin typeface="Times New Roman" panose="02020603050405020304" pitchFamily="18" charset="0"/>
              </a:rPr>
              <a:t>學年度入學 四技 電資學士班 </a:t>
            </a:r>
            <a:r>
              <a:rPr lang="en-US" altLang="zh-TW" b="1" i="0" dirty="0">
                <a:solidFill>
                  <a:srgbClr val="0000FF"/>
                </a:solidFill>
                <a:effectLst/>
                <a:latin typeface="Times New Roman" panose="02020603050405020304" pitchFamily="18" charset="0"/>
              </a:rPr>
              <a:t>【</a:t>
            </a:r>
            <a:r>
              <a:rPr lang="zh-TW" altLang="en-US" b="1" i="0" dirty="0">
                <a:solidFill>
                  <a:srgbClr val="0000FF"/>
                </a:solidFill>
                <a:effectLst/>
                <a:latin typeface="Times New Roman" panose="02020603050405020304" pitchFamily="18" charset="0"/>
              </a:rPr>
              <a:t>資訊工程系</a:t>
            </a:r>
            <a:r>
              <a:rPr lang="en-US" altLang="zh-TW" b="1" i="0" dirty="0">
                <a:solidFill>
                  <a:srgbClr val="0000FF"/>
                </a:solidFill>
                <a:effectLst/>
                <a:latin typeface="Times New Roman" panose="02020603050405020304" pitchFamily="18" charset="0"/>
              </a:rPr>
              <a:t>】 </a:t>
            </a:r>
            <a:r>
              <a:rPr lang="zh-TW" altLang="en-US" b="1" i="0" dirty="0">
                <a:solidFill>
                  <a:srgbClr val="0000FF"/>
                </a:solidFill>
                <a:effectLst/>
                <a:latin typeface="Times New Roman" panose="02020603050405020304" pitchFamily="18" charset="0"/>
              </a:rPr>
              <a:t>課程科目表</a:t>
            </a:r>
            <a:br>
              <a:rPr lang="zh-TW" altLang="en-US" b="1" i="0" dirty="0">
                <a:solidFill>
                  <a:srgbClr val="0000FF"/>
                </a:solidFill>
                <a:effectLst/>
                <a:latin typeface="Times New Roman" panose="02020603050405020304" pitchFamily="18" charset="0"/>
              </a:rPr>
            </a:br>
            <a:endParaRPr lang="zh-TW" altLang="en-US" dirty="0"/>
          </a:p>
        </p:txBody>
      </p:sp>
      <p:sp>
        <p:nvSpPr>
          <p:cNvPr id="3" name="內容版面配置區 2">
            <a:extLst>
              <a:ext uri="{FF2B5EF4-FFF2-40B4-BE49-F238E27FC236}">
                <a16:creationId xmlns:a16="http://schemas.microsoft.com/office/drawing/2014/main" id="{C50BB280-8077-4F7F-8CD3-FC173B5BBE0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6234F4CD-34FF-4B55-BEFB-7C7862F60E81}"/>
              </a:ext>
            </a:extLst>
          </p:cNvPr>
          <p:cNvPicPr>
            <a:picLocks noChangeAspect="1"/>
          </p:cNvPicPr>
          <p:nvPr/>
        </p:nvPicPr>
        <p:blipFill>
          <a:blip r:embed="rId2"/>
          <a:stretch>
            <a:fillRect/>
          </a:stretch>
        </p:blipFill>
        <p:spPr>
          <a:xfrm>
            <a:off x="0" y="1553547"/>
            <a:ext cx="9144000" cy="3750906"/>
          </a:xfrm>
          <a:prstGeom prst="rect">
            <a:avLst/>
          </a:prstGeom>
        </p:spPr>
      </p:pic>
      <p:sp>
        <p:nvSpPr>
          <p:cNvPr id="6" name="矩形 5">
            <a:extLst>
              <a:ext uri="{FF2B5EF4-FFF2-40B4-BE49-F238E27FC236}">
                <a16:creationId xmlns:a16="http://schemas.microsoft.com/office/drawing/2014/main" id="{E988C130-3C92-4521-A54C-E01EA2A72A6C}"/>
              </a:ext>
            </a:extLst>
          </p:cNvPr>
          <p:cNvSpPr/>
          <p:nvPr/>
        </p:nvSpPr>
        <p:spPr>
          <a:xfrm>
            <a:off x="76200" y="4648200"/>
            <a:ext cx="8915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7" name="矩形 6">
            <a:extLst>
              <a:ext uri="{FF2B5EF4-FFF2-40B4-BE49-F238E27FC236}">
                <a16:creationId xmlns:a16="http://schemas.microsoft.com/office/drawing/2014/main" id="{6C547546-94F9-4C8A-8856-D76922554056}"/>
              </a:ext>
            </a:extLst>
          </p:cNvPr>
          <p:cNvSpPr/>
          <p:nvPr/>
        </p:nvSpPr>
        <p:spPr>
          <a:xfrm>
            <a:off x="76200" y="1981200"/>
            <a:ext cx="8915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Tree>
    <p:extLst>
      <p:ext uri="{BB962C8B-B14F-4D97-AF65-F5344CB8AC3E}">
        <p14:creationId xmlns:p14="http://schemas.microsoft.com/office/powerpoint/2010/main" val="299027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724BD6-DC9A-4F03-B7F8-52BAFC4E7E08}"/>
              </a:ext>
            </a:extLst>
          </p:cNvPr>
          <p:cNvSpPr>
            <a:spLocks noGrp="1"/>
          </p:cNvSpPr>
          <p:nvPr>
            <p:ph type="title"/>
          </p:nvPr>
        </p:nvSpPr>
        <p:spPr/>
        <p:txBody>
          <a:bodyPr/>
          <a:lstStyle/>
          <a:p>
            <a:r>
              <a:rPr lang="zh-TW" altLang="en-US" dirty="0"/>
              <a:t>緣起</a:t>
            </a:r>
          </a:p>
        </p:txBody>
      </p:sp>
      <p:sp>
        <p:nvSpPr>
          <p:cNvPr id="3" name="內容版面配置區 2">
            <a:extLst>
              <a:ext uri="{FF2B5EF4-FFF2-40B4-BE49-F238E27FC236}">
                <a16:creationId xmlns:a16="http://schemas.microsoft.com/office/drawing/2014/main" id="{98C3619A-9D01-4FD7-9C94-1EAD9AF36288}"/>
              </a:ext>
            </a:extLst>
          </p:cNvPr>
          <p:cNvSpPr>
            <a:spLocks noGrp="1"/>
          </p:cNvSpPr>
          <p:nvPr>
            <p:ph idx="1"/>
          </p:nvPr>
        </p:nvSpPr>
        <p:spPr/>
        <p:txBody>
          <a:bodyPr/>
          <a:lstStyle/>
          <a:p>
            <a:r>
              <a:rPr lang="zh-TW" altLang="en-US" b="0" i="0" dirty="0">
                <a:solidFill>
                  <a:srgbClr val="0000FF"/>
                </a:solidFill>
                <a:effectLst/>
                <a:latin typeface="Times New Roman" panose="02020603050405020304" pitchFamily="18" charset="0"/>
              </a:rPr>
              <a:t>因應</a:t>
            </a:r>
            <a:r>
              <a:rPr lang="en-US" altLang="zh-TW" b="0" i="0" dirty="0">
                <a:solidFill>
                  <a:srgbClr val="0000FF"/>
                </a:solidFill>
                <a:effectLst/>
                <a:latin typeface="Times New Roman" panose="02020603050405020304" pitchFamily="18" charset="0"/>
              </a:rPr>
              <a:t>112 </a:t>
            </a:r>
            <a:r>
              <a:rPr lang="zh-TW" altLang="en-US" b="0" i="0" dirty="0">
                <a:solidFill>
                  <a:srgbClr val="0000FF"/>
                </a:solidFill>
                <a:effectLst/>
                <a:latin typeface="Times New Roman" panose="02020603050405020304" pitchFamily="18" charset="0"/>
              </a:rPr>
              <a:t>學年度</a:t>
            </a:r>
            <a:r>
              <a:rPr lang="zh-TW" altLang="en-US" b="0" i="0" u="sng" dirty="0">
                <a:solidFill>
                  <a:srgbClr val="0000FF"/>
                </a:solidFill>
                <a:effectLst/>
                <a:latin typeface="Times New Roman" panose="02020603050405020304" pitchFamily="18" charset="0"/>
              </a:rPr>
              <a:t>課程標準</a:t>
            </a:r>
            <a:r>
              <a:rPr lang="zh-TW" altLang="en-US" b="0" i="0" dirty="0">
                <a:solidFill>
                  <a:srgbClr val="FF0000"/>
                </a:solidFill>
                <a:effectLst/>
                <a:latin typeface="Times New Roman" panose="02020603050405020304" pitchFamily="18" charset="0"/>
              </a:rPr>
              <a:t>跨領域學習</a:t>
            </a:r>
            <a:r>
              <a:rPr lang="zh-TW" altLang="en-US" dirty="0">
                <a:solidFill>
                  <a:srgbClr val="0000FF"/>
                </a:solidFill>
              </a:rPr>
              <a:t>之變革；故提案討論電資學士班之規劃主旨、成立原由</a:t>
            </a:r>
            <a:r>
              <a:rPr lang="zh-TW" altLang="en-US" b="0" i="0" dirty="0">
                <a:solidFill>
                  <a:srgbClr val="0000FF"/>
                </a:solidFill>
                <a:effectLst/>
                <a:latin typeface="Times New Roman" panose="02020603050405020304" pitchFamily="18" charset="0"/>
              </a:rPr>
              <a:t>。</a:t>
            </a:r>
            <a:endParaRPr lang="en-US" altLang="zh-TW" b="0" i="0" dirty="0">
              <a:solidFill>
                <a:srgbClr val="0000FF"/>
              </a:solidFill>
              <a:effectLst/>
              <a:latin typeface="Times New Roman" panose="02020603050405020304" pitchFamily="18" charset="0"/>
            </a:endParaRPr>
          </a:p>
          <a:p>
            <a:endParaRPr lang="en-US" altLang="zh-TW" b="0" i="0" dirty="0">
              <a:solidFill>
                <a:srgbClr val="0000FF"/>
              </a:solidFill>
              <a:effectLst/>
              <a:latin typeface="Times New Roman" panose="02020603050405020304" pitchFamily="18" charset="0"/>
            </a:endParaRPr>
          </a:p>
          <a:p>
            <a:r>
              <a:rPr lang="en-US" altLang="zh-TW" b="0" i="0" dirty="0">
                <a:solidFill>
                  <a:srgbClr val="0000FF"/>
                </a:solidFill>
                <a:effectLst/>
                <a:latin typeface="Times New Roman" panose="02020603050405020304" pitchFamily="18" charset="0"/>
              </a:rPr>
              <a:t>112 </a:t>
            </a:r>
            <a:r>
              <a:rPr lang="zh-TW" altLang="en-US" b="0" i="0" dirty="0">
                <a:solidFill>
                  <a:srgbClr val="0000FF"/>
                </a:solidFill>
                <a:effectLst/>
                <a:latin typeface="Times New Roman" panose="02020603050405020304" pitchFamily="18" charset="0"/>
              </a:rPr>
              <a:t>學年度入學 四技 資工系 課程科目表</a:t>
            </a:r>
            <a:endParaRPr lang="en-US" altLang="zh-TW" b="0" i="0" dirty="0">
              <a:solidFill>
                <a:srgbClr val="0000FF"/>
              </a:solidFill>
              <a:effectLst/>
              <a:latin typeface="Times New Roman" panose="02020603050405020304" pitchFamily="18" charset="0"/>
            </a:endParaRPr>
          </a:p>
          <a:p>
            <a:r>
              <a:rPr lang="zh-TW" altLang="en-US" b="0" i="0" dirty="0">
                <a:solidFill>
                  <a:srgbClr val="0000FF"/>
                </a:solidFill>
                <a:effectLst/>
                <a:latin typeface="Times New Roman" panose="02020603050405020304" pitchFamily="18" charset="0"/>
              </a:rPr>
              <a:t>相關規定事項：</a:t>
            </a:r>
            <a:endParaRPr lang="en-US" altLang="zh-TW" b="0" i="0" dirty="0">
              <a:solidFill>
                <a:srgbClr val="0000FF"/>
              </a:solidFill>
              <a:effectLst/>
              <a:latin typeface="Times New Roman" panose="02020603050405020304" pitchFamily="18" charset="0"/>
            </a:endParaRPr>
          </a:p>
          <a:p>
            <a:pPr lvl="1"/>
            <a:r>
              <a:rPr lang="en-US" altLang="zh-TW" b="0" i="0" dirty="0">
                <a:solidFill>
                  <a:srgbClr val="0000FF"/>
                </a:solidFill>
                <a:effectLst/>
                <a:latin typeface="Times New Roman" panose="02020603050405020304" pitchFamily="18" charset="0"/>
              </a:rPr>
              <a:t>10.</a:t>
            </a:r>
            <a:r>
              <a:rPr lang="zh-TW" altLang="en-US" b="0" i="0" dirty="0">
                <a:solidFill>
                  <a:srgbClr val="0000FF"/>
                </a:solidFill>
                <a:effectLst/>
                <a:latin typeface="Times New Roman" panose="02020603050405020304" pitchFamily="18" charset="0"/>
              </a:rPr>
              <a:t>學生畢業前須修畢</a:t>
            </a:r>
            <a:r>
              <a:rPr lang="zh-TW" altLang="en-US" b="0" i="0" u="sng" dirty="0">
                <a:solidFill>
                  <a:srgbClr val="0000FF"/>
                </a:solidFill>
                <a:effectLst/>
                <a:latin typeface="Times New Roman" panose="02020603050405020304" pitchFamily="18" charset="0"/>
              </a:rPr>
              <a:t>跨領域學習</a:t>
            </a:r>
            <a:r>
              <a:rPr lang="zh-TW" altLang="en-US" b="0" i="0" dirty="0">
                <a:solidFill>
                  <a:srgbClr val="0000FF"/>
                </a:solidFill>
                <a:effectLst/>
                <a:latin typeface="Times New Roman" panose="02020603050405020304" pitchFamily="18" charset="0"/>
              </a:rPr>
              <a:t>之</a:t>
            </a:r>
            <a:r>
              <a:rPr lang="zh-TW" altLang="en-US" b="0" i="0" dirty="0">
                <a:solidFill>
                  <a:srgbClr val="FF0000"/>
                </a:solidFill>
                <a:effectLst/>
                <a:latin typeface="Times New Roman" panose="02020603050405020304" pitchFamily="18" charset="0"/>
              </a:rPr>
              <a:t>微學程</a:t>
            </a:r>
            <a:r>
              <a:rPr lang="zh-TW" altLang="en-US" b="0" i="0" dirty="0">
                <a:solidFill>
                  <a:srgbClr val="0000FF"/>
                </a:solidFill>
                <a:effectLst/>
                <a:latin typeface="Times New Roman" panose="02020603050405020304" pitchFamily="18" charset="0"/>
              </a:rPr>
              <a:t>、</a:t>
            </a:r>
            <a:r>
              <a:rPr lang="zh-TW" altLang="en-US" b="0" i="0" dirty="0">
                <a:solidFill>
                  <a:srgbClr val="FF0000"/>
                </a:solidFill>
                <a:effectLst/>
                <a:latin typeface="Times New Roman" panose="02020603050405020304" pitchFamily="18" charset="0"/>
              </a:rPr>
              <a:t>一般學程</a:t>
            </a:r>
            <a:r>
              <a:rPr lang="zh-TW" altLang="en-US" b="0" i="0" dirty="0">
                <a:solidFill>
                  <a:srgbClr val="0000FF"/>
                </a:solidFill>
                <a:effectLst/>
                <a:latin typeface="Times New Roman" panose="02020603050405020304" pitchFamily="18" charset="0"/>
              </a:rPr>
              <a:t>、</a:t>
            </a:r>
            <a:r>
              <a:rPr lang="zh-TW" altLang="en-US" b="0" i="0" dirty="0">
                <a:solidFill>
                  <a:srgbClr val="FF0000"/>
                </a:solidFill>
                <a:effectLst/>
                <a:latin typeface="Times New Roman" panose="02020603050405020304" pitchFamily="18" charset="0"/>
              </a:rPr>
              <a:t>第二專長</a:t>
            </a:r>
            <a:r>
              <a:rPr lang="zh-TW" altLang="en-US" b="0" i="0" dirty="0">
                <a:solidFill>
                  <a:srgbClr val="0000FF"/>
                </a:solidFill>
                <a:effectLst/>
                <a:latin typeface="Times New Roman" panose="02020603050405020304" pitchFamily="18" charset="0"/>
              </a:rPr>
              <a:t>、 </a:t>
            </a:r>
            <a:r>
              <a:rPr lang="zh-TW" altLang="en-US" b="0" i="0" dirty="0">
                <a:solidFill>
                  <a:srgbClr val="FF0000"/>
                </a:solidFill>
                <a:effectLst/>
                <a:latin typeface="Times New Roman" panose="02020603050405020304" pitchFamily="18" charset="0"/>
              </a:rPr>
              <a:t>輔系</a:t>
            </a:r>
            <a:r>
              <a:rPr lang="zh-TW" altLang="en-US" b="0" i="0" dirty="0">
                <a:solidFill>
                  <a:srgbClr val="0000FF"/>
                </a:solidFill>
                <a:effectLst/>
                <a:latin typeface="Times New Roman" panose="02020603050405020304" pitchFamily="18" charset="0"/>
              </a:rPr>
              <a:t>或</a:t>
            </a:r>
            <a:r>
              <a:rPr lang="zh-TW" altLang="en-US" b="0" i="0" dirty="0">
                <a:solidFill>
                  <a:srgbClr val="FF0000"/>
                </a:solidFill>
                <a:effectLst/>
                <a:latin typeface="Times New Roman" panose="02020603050405020304" pitchFamily="18" charset="0"/>
              </a:rPr>
              <a:t>雙主修</a:t>
            </a:r>
            <a:r>
              <a:rPr lang="zh-TW" altLang="en-US" b="0" i="0" dirty="0">
                <a:solidFill>
                  <a:srgbClr val="0000FF"/>
                </a:solidFill>
                <a:effectLst/>
                <a:latin typeface="Times New Roman" panose="02020603050405020304" pitchFamily="18" charset="0"/>
              </a:rPr>
              <a:t>任一之系列課程，修習規範請參閱本校學程實施辦法、第二專長、輔系或雙主修相關修讀規定。</a:t>
            </a:r>
            <a:endParaRPr lang="zh-TW" altLang="en-US" dirty="0"/>
          </a:p>
        </p:txBody>
      </p:sp>
      <p:sp>
        <p:nvSpPr>
          <p:cNvPr id="4" name="文字方塊 3">
            <a:extLst>
              <a:ext uri="{FF2B5EF4-FFF2-40B4-BE49-F238E27FC236}">
                <a16:creationId xmlns:a16="http://schemas.microsoft.com/office/drawing/2014/main" id="{4827E2B3-501E-497D-B3EE-EBA4001A0455}"/>
              </a:ext>
            </a:extLst>
          </p:cNvPr>
          <p:cNvSpPr txBox="1"/>
          <p:nvPr/>
        </p:nvSpPr>
        <p:spPr>
          <a:xfrm>
            <a:off x="381000" y="6248400"/>
            <a:ext cx="8804270" cy="369332"/>
          </a:xfrm>
          <a:prstGeom prst="rect">
            <a:avLst/>
          </a:prstGeom>
          <a:noFill/>
        </p:spPr>
        <p:txBody>
          <a:bodyPr wrap="none" rtlCol="0">
            <a:spAutoFit/>
          </a:bodyPr>
          <a:lstStyle/>
          <a:p>
            <a:r>
              <a:rPr lang="en-US" altLang="zh-TW" dirty="0">
                <a:hlinkClick r:id="rId2"/>
              </a:rPr>
              <a:t>https://aps.ntut.edu.tw/course/tw/Cprog.jsp?format=-4&amp;year=112&amp;matric=7&amp;division=590</a:t>
            </a:r>
            <a:r>
              <a:rPr lang="en-US" altLang="zh-TW" dirty="0"/>
              <a:t> </a:t>
            </a:r>
            <a:endParaRPr lang="zh-TW" altLang="en-US" dirty="0"/>
          </a:p>
        </p:txBody>
      </p:sp>
    </p:spTree>
    <p:extLst>
      <p:ext uri="{BB962C8B-B14F-4D97-AF65-F5344CB8AC3E}">
        <p14:creationId xmlns:p14="http://schemas.microsoft.com/office/powerpoint/2010/main" val="111316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411D95-6A56-4E31-93DB-6CBD6CA4C2A1}"/>
              </a:ext>
            </a:extLst>
          </p:cNvPr>
          <p:cNvSpPr>
            <a:spLocks noGrp="1"/>
          </p:cNvSpPr>
          <p:nvPr>
            <p:ph type="ctrTitle"/>
          </p:nvPr>
        </p:nvSpPr>
        <p:spPr>
          <a:xfrm>
            <a:off x="685800" y="2133599"/>
            <a:ext cx="7772400" cy="1376363"/>
          </a:xfrm>
        </p:spPr>
        <p:txBody>
          <a:bodyPr>
            <a:normAutofit/>
          </a:bodyPr>
          <a:lstStyle/>
          <a:p>
            <a:r>
              <a:rPr lang="zh-TW" altLang="en-US" sz="6600" dirty="0"/>
              <a:t>電資學士班</a:t>
            </a:r>
          </a:p>
        </p:txBody>
      </p:sp>
      <p:sp>
        <p:nvSpPr>
          <p:cNvPr id="3" name="副標題 2">
            <a:extLst>
              <a:ext uri="{FF2B5EF4-FFF2-40B4-BE49-F238E27FC236}">
                <a16:creationId xmlns:a16="http://schemas.microsoft.com/office/drawing/2014/main" id="{540991BC-020E-4E75-B075-127EE46A3DAB}"/>
              </a:ext>
            </a:extLst>
          </p:cNvPr>
          <p:cNvSpPr>
            <a:spLocks noGrp="1"/>
          </p:cNvSpPr>
          <p:nvPr>
            <p:ph type="subTitle" idx="1"/>
          </p:nvPr>
        </p:nvSpPr>
        <p:spPr/>
        <p:txBody>
          <a:bodyPr>
            <a:normAutofit/>
          </a:bodyPr>
          <a:lstStyle/>
          <a:p>
            <a:endParaRPr lang="en-US" altLang="zh-TW" sz="4800" dirty="0"/>
          </a:p>
          <a:p>
            <a:r>
              <a:rPr lang="zh-TW" altLang="en-US" sz="4800" dirty="0"/>
              <a:t>概況</a:t>
            </a:r>
            <a:endParaRPr lang="en-US" altLang="zh-TW" sz="4800" dirty="0"/>
          </a:p>
        </p:txBody>
      </p:sp>
      <p:sp>
        <p:nvSpPr>
          <p:cNvPr id="4" name="副標題 2">
            <a:extLst>
              <a:ext uri="{FF2B5EF4-FFF2-40B4-BE49-F238E27FC236}">
                <a16:creationId xmlns:a16="http://schemas.microsoft.com/office/drawing/2014/main" id="{E23562A3-043E-4359-9732-6D817101BA10}"/>
              </a:ext>
            </a:extLst>
          </p:cNvPr>
          <p:cNvSpPr txBox="1">
            <a:spLocks/>
          </p:cNvSpPr>
          <p:nvPr/>
        </p:nvSpPr>
        <p:spPr>
          <a:xfrm>
            <a:off x="1147618" y="533400"/>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4800" dirty="0"/>
              <a:t>各大學</a:t>
            </a:r>
            <a:endParaRPr lang="en-US" altLang="zh-TW" sz="4800" dirty="0"/>
          </a:p>
        </p:txBody>
      </p:sp>
    </p:spTree>
    <p:extLst>
      <p:ext uri="{BB962C8B-B14F-4D97-AF65-F5344CB8AC3E}">
        <p14:creationId xmlns:p14="http://schemas.microsoft.com/office/powerpoint/2010/main" val="362615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 </a:t>
            </a:r>
            <a:r>
              <a:rPr lang="en-US" altLang="zh-TW" dirty="0"/>
              <a:t>- </a:t>
            </a:r>
            <a:r>
              <a:rPr lang="zh-TW" altLang="en-US" dirty="0"/>
              <a:t>高教</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4"/>
            <a:ext cx="3886200" cy="4667249"/>
          </a:xfrm>
          <a:ln>
            <a:solidFill>
              <a:schemeClr val="accent1"/>
            </a:solidFill>
          </a:ln>
        </p:spPr>
        <p:txBody>
          <a:bodyPr>
            <a:normAutofit fontScale="92500" lnSpcReduction="20000"/>
          </a:bodyPr>
          <a:lstStyle/>
          <a:p>
            <a:r>
              <a:rPr lang="zh-TW" altLang="en-US" dirty="0"/>
              <a:t>清華大學</a:t>
            </a:r>
            <a:endParaRPr lang="en-US" altLang="zh-TW" dirty="0"/>
          </a:p>
          <a:p>
            <a:pPr lvl="1"/>
            <a:r>
              <a:rPr lang="zh-TW" altLang="en-US" dirty="0">
                <a:solidFill>
                  <a:srgbClr val="FF0000"/>
                </a:solidFill>
              </a:rPr>
              <a:t>電機資訊學院</a:t>
            </a:r>
            <a:r>
              <a:rPr lang="zh-TW" altLang="en-US" dirty="0"/>
              <a:t>學士班</a:t>
            </a:r>
            <a:endParaRPr lang="en-US" altLang="zh-TW" dirty="0"/>
          </a:p>
          <a:p>
            <a:r>
              <a:rPr lang="zh-TW" altLang="en-US" dirty="0"/>
              <a:t>陽明交通大學</a:t>
            </a:r>
            <a:endParaRPr lang="en-US" altLang="zh-TW" dirty="0"/>
          </a:p>
          <a:p>
            <a:pPr lvl="1"/>
            <a:r>
              <a:rPr lang="zh-TW" altLang="en-US" dirty="0"/>
              <a:t>交大</a:t>
            </a:r>
            <a:r>
              <a:rPr lang="zh-TW" altLang="en-US" dirty="0">
                <a:solidFill>
                  <a:srgbClr val="FF0000"/>
                </a:solidFill>
              </a:rPr>
              <a:t>電機資訊</a:t>
            </a:r>
            <a:r>
              <a:rPr lang="zh-TW" altLang="en-US" dirty="0"/>
              <a:t>學士班</a:t>
            </a:r>
            <a:endParaRPr lang="en-US" altLang="zh-TW" dirty="0"/>
          </a:p>
          <a:p>
            <a:r>
              <a:rPr lang="zh-TW" altLang="en-US" dirty="0"/>
              <a:t>中央大學</a:t>
            </a:r>
            <a:endParaRPr lang="en-US" altLang="zh-TW" dirty="0"/>
          </a:p>
          <a:p>
            <a:pPr lvl="1"/>
            <a:r>
              <a:rPr lang="zh-TW" altLang="en-US" dirty="0">
                <a:solidFill>
                  <a:srgbClr val="FF0000"/>
                </a:solidFill>
              </a:rPr>
              <a:t>資電學院</a:t>
            </a:r>
            <a:r>
              <a:rPr lang="zh-TW" altLang="en-US" dirty="0"/>
              <a:t>不分系學士班</a:t>
            </a:r>
            <a:endParaRPr lang="en-US" altLang="zh-TW" dirty="0"/>
          </a:p>
          <a:p>
            <a:r>
              <a:rPr lang="zh-TW" altLang="en-US" dirty="0"/>
              <a:t>中原大學</a:t>
            </a:r>
            <a:endParaRPr lang="en-US" altLang="zh-TW" dirty="0"/>
          </a:p>
          <a:p>
            <a:pPr lvl="1"/>
            <a:r>
              <a:rPr lang="zh-TW" altLang="en-US" dirty="0">
                <a:solidFill>
                  <a:srgbClr val="FF0000"/>
                </a:solidFill>
              </a:rPr>
              <a:t>電機資訊學院</a:t>
            </a:r>
            <a:r>
              <a:rPr lang="zh-TW" altLang="en-US" dirty="0"/>
              <a:t>學士班</a:t>
            </a:r>
            <a:endParaRPr lang="en-US" altLang="zh-TW" dirty="0"/>
          </a:p>
          <a:p>
            <a:r>
              <a:rPr lang="zh-TW" altLang="en-US" dirty="0"/>
              <a:t>中興大學</a:t>
            </a:r>
            <a:endParaRPr lang="en-US" altLang="zh-TW" dirty="0"/>
          </a:p>
          <a:p>
            <a:pPr lvl="1"/>
            <a:r>
              <a:rPr lang="zh-TW" altLang="en-US" dirty="0">
                <a:solidFill>
                  <a:srgbClr val="FF0000"/>
                </a:solidFill>
              </a:rPr>
              <a:t>電機資訊學院</a:t>
            </a:r>
            <a:r>
              <a:rPr lang="zh-TW" altLang="en-US" dirty="0"/>
              <a:t>學士班</a:t>
            </a:r>
            <a:endParaRPr lang="en-US" altLang="zh-TW" dirty="0"/>
          </a:p>
          <a:p>
            <a:r>
              <a:rPr lang="zh-TW" altLang="en-US" dirty="0"/>
              <a:t>逢甲大學</a:t>
            </a:r>
            <a:endParaRPr lang="en-US" altLang="zh-TW" dirty="0"/>
          </a:p>
          <a:p>
            <a:pPr lvl="1"/>
            <a:r>
              <a:rPr lang="zh-TW" altLang="en-US" dirty="0">
                <a:solidFill>
                  <a:srgbClr val="FF0000"/>
                </a:solidFill>
              </a:rPr>
              <a:t>資訊電機學院</a:t>
            </a:r>
            <a:r>
              <a:rPr lang="zh-TW" altLang="en-US" dirty="0"/>
              <a:t>學士班</a:t>
            </a:r>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49" y="1825625"/>
            <a:ext cx="4376709" cy="4667248"/>
          </a:xfrm>
          <a:ln>
            <a:solidFill>
              <a:schemeClr val="accent1"/>
            </a:solidFill>
          </a:ln>
        </p:spPr>
        <p:txBody>
          <a:bodyPr>
            <a:normAutofit fontScale="92500" lnSpcReduction="20000"/>
          </a:bodyPr>
          <a:lstStyle/>
          <a:p>
            <a:pPr>
              <a:lnSpc>
                <a:spcPct val="120000"/>
              </a:lnSpc>
              <a:spcBef>
                <a:spcPts val="1200"/>
              </a:spcBef>
            </a:pPr>
            <a:r>
              <a:rPr lang="zh-TW" altLang="en-US" dirty="0"/>
              <a:t>國立臺北科技大學</a:t>
            </a:r>
            <a:endParaRPr lang="en-US" altLang="zh-TW" dirty="0"/>
          </a:p>
          <a:p>
            <a:pPr lvl="1">
              <a:spcBef>
                <a:spcPts val="1200"/>
              </a:spcBef>
            </a:pPr>
            <a:r>
              <a:rPr lang="zh-TW" altLang="en-US" dirty="0"/>
              <a:t>電資學士班</a:t>
            </a:r>
            <a:endParaRPr lang="en-US" altLang="zh-TW" dirty="0"/>
          </a:p>
          <a:p>
            <a:pPr>
              <a:spcBef>
                <a:spcPts val="1200"/>
              </a:spcBef>
            </a:pPr>
            <a:endParaRPr lang="en-US" altLang="zh-TW" dirty="0"/>
          </a:p>
          <a:p>
            <a:pPr>
              <a:spcBef>
                <a:spcPts val="1200"/>
              </a:spcBef>
            </a:pPr>
            <a:endParaRPr lang="en-US" altLang="zh-TW" dirty="0"/>
          </a:p>
          <a:p>
            <a:pPr>
              <a:spcBef>
                <a:spcPts val="1200"/>
              </a:spcBef>
            </a:pPr>
            <a:r>
              <a:rPr lang="zh-TW" altLang="en-US" dirty="0"/>
              <a:t>國立臺灣科技大學</a:t>
            </a:r>
            <a:endParaRPr lang="en-US" altLang="zh-TW" dirty="0"/>
          </a:p>
          <a:p>
            <a:pPr lvl="1">
              <a:spcBef>
                <a:spcPts val="1200"/>
              </a:spcBef>
            </a:pPr>
            <a:r>
              <a:rPr lang="zh-TW" altLang="en-US" dirty="0"/>
              <a:t>電資學士班</a:t>
            </a:r>
            <a:endParaRPr lang="en-US" altLang="zh-TW" dirty="0"/>
          </a:p>
          <a:p>
            <a:pPr>
              <a:spcBef>
                <a:spcPts val="1200"/>
              </a:spcBef>
            </a:pPr>
            <a:endParaRPr lang="en-US" altLang="zh-TW" dirty="0"/>
          </a:p>
          <a:p>
            <a:pPr>
              <a:spcBef>
                <a:spcPts val="1200"/>
              </a:spcBef>
            </a:pPr>
            <a:endParaRPr lang="en-US" altLang="zh-TW" dirty="0"/>
          </a:p>
          <a:p>
            <a:pPr>
              <a:spcBef>
                <a:spcPts val="1200"/>
              </a:spcBef>
            </a:pPr>
            <a:r>
              <a:rPr lang="zh-TW" altLang="en-US" dirty="0"/>
              <a:t>國立雲林科技大學 </a:t>
            </a:r>
            <a:endParaRPr lang="en-US" altLang="zh-TW" dirty="0"/>
          </a:p>
          <a:p>
            <a:pPr lvl="1">
              <a:spcBef>
                <a:spcPts val="1200"/>
              </a:spcBef>
            </a:pPr>
            <a:r>
              <a:rPr lang="zh-TW" altLang="en-US" dirty="0"/>
              <a:t>工程菁英班</a:t>
            </a:r>
            <a:endParaRPr lang="en-US" altLang="zh-TW" dirty="0"/>
          </a:p>
          <a:p>
            <a:pPr lvl="1">
              <a:spcBef>
                <a:spcPts val="1200"/>
              </a:spcBef>
            </a:pPr>
            <a:r>
              <a:rPr lang="zh-TW" altLang="en-US" dirty="0"/>
              <a:t>電機、電子、資工、 機械 </a:t>
            </a:r>
            <a:r>
              <a:rPr lang="en-US" altLang="zh-TW" dirty="0"/>
              <a:t>…</a:t>
            </a:r>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376708"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 </a:t>
            </a:r>
            <a:r>
              <a:rPr lang="en-US" altLang="zh-TW" dirty="0"/>
              <a:t>- </a:t>
            </a:r>
            <a:r>
              <a:rPr lang="zh-TW" altLang="en-US" dirty="0"/>
              <a:t>技職</a:t>
            </a:r>
          </a:p>
        </p:txBody>
      </p:sp>
      <p:pic>
        <p:nvPicPr>
          <p:cNvPr id="8" name="內容版面配置區 4">
            <a:extLst>
              <a:ext uri="{FF2B5EF4-FFF2-40B4-BE49-F238E27FC236}">
                <a16:creationId xmlns:a16="http://schemas.microsoft.com/office/drawing/2014/main" id="{5673F11E-EF6B-43C2-BCFE-F85E7B3950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0789" y="3266307"/>
            <a:ext cx="1456979" cy="1456979"/>
          </a:xfrm>
          <a:prstGeom prst="rect">
            <a:avLst/>
          </a:prstGeom>
        </p:spPr>
      </p:pic>
      <p:pic>
        <p:nvPicPr>
          <p:cNvPr id="10" name="內容版面配置區 4">
            <a:extLst>
              <a:ext uri="{FF2B5EF4-FFF2-40B4-BE49-F238E27FC236}">
                <a16:creationId xmlns:a16="http://schemas.microsoft.com/office/drawing/2014/main" id="{D9EFDDA1-9AF9-43F3-9D9F-BF00D5938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0535" y="4858223"/>
            <a:ext cx="1257392" cy="1234268"/>
          </a:xfrm>
          <a:prstGeom prst="rect">
            <a:avLst/>
          </a:prstGeom>
        </p:spPr>
      </p:pic>
      <p:pic>
        <p:nvPicPr>
          <p:cNvPr id="11" name="圖形 10">
            <a:extLst>
              <a:ext uri="{FF2B5EF4-FFF2-40B4-BE49-F238E27FC236}">
                <a16:creationId xmlns:a16="http://schemas.microsoft.com/office/drawing/2014/main" id="{C1E12E38-D16E-4557-A4A6-7FEFB655F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8941" y="1906659"/>
            <a:ext cx="1787327" cy="1050630"/>
          </a:xfrm>
          <a:prstGeom prst="rect">
            <a:avLst/>
          </a:prstGeom>
        </p:spPr>
      </p:pic>
    </p:spTree>
    <p:extLst>
      <p:ext uri="{BB962C8B-B14F-4D97-AF65-F5344CB8AC3E}">
        <p14:creationId xmlns:p14="http://schemas.microsoft.com/office/powerpoint/2010/main" val="399884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98B7CF6-CFCF-42C7-B172-8A747622055F}"/>
              </a:ext>
            </a:extLst>
          </p:cNvPr>
          <p:cNvPicPr>
            <a:picLocks noChangeAspect="1"/>
          </p:cNvPicPr>
          <p:nvPr/>
        </p:nvPicPr>
        <p:blipFill>
          <a:blip r:embed="rId3"/>
          <a:stretch>
            <a:fillRect/>
          </a:stretch>
        </p:blipFill>
        <p:spPr>
          <a:xfrm>
            <a:off x="0" y="2129790"/>
            <a:ext cx="9144000" cy="4445000"/>
          </a:xfrm>
          <a:prstGeom prst="rect">
            <a:avLst/>
          </a:prstGeom>
        </p:spPr>
      </p:pic>
      <p:sp>
        <p:nvSpPr>
          <p:cNvPr id="2" name="標題 1">
            <a:extLst>
              <a:ext uri="{FF2B5EF4-FFF2-40B4-BE49-F238E27FC236}">
                <a16:creationId xmlns:a16="http://schemas.microsoft.com/office/drawing/2014/main" id="{206F1AF9-4855-48C3-A1D7-859AFEC7C07C}"/>
              </a:ext>
            </a:extLst>
          </p:cNvPr>
          <p:cNvSpPr>
            <a:spLocks noGrp="1"/>
          </p:cNvSpPr>
          <p:nvPr>
            <p:ph type="title"/>
          </p:nvPr>
        </p:nvSpPr>
        <p:spPr>
          <a:xfrm>
            <a:off x="152400" y="271543"/>
            <a:ext cx="8305800" cy="1325563"/>
          </a:xfrm>
        </p:spPr>
        <p:txBody>
          <a:bodyPr>
            <a:noAutofit/>
          </a:bodyPr>
          <a:lstStyle/>
          <a:p>
            <a:r>
              <a:rPr lang="zh-TW" altLang="en-US" sz="3200" dirty="0"/>
              <a:t>清華大學</a:t>
            </a:r>
            <a:r>
              <a:rPr lang="zh-TW" altLang="en-US" sz="3200" dirty="0">
                <a:solidFill>
                  <a:srgbClr val="FF0000"/>
                </a:solidFill>
              </a:rPr>
              <a:t>電機資訊學院學士班 </a:t>
            </a:r>
            <a:r>
              <a:rPr lang="en-US" altLang="zh-TW" sz="3200" dirty="0"/>
              <a:t>112 </a:t>
            </a:r>
            <a:r>
              <a:rPr lang="zh-TW" altLang="en-US" sz="3200" dirty="0"/>
              <a:t>學年度入學學生必修科目、學分數暨畢業總學分表</a:t>
            </a:r>
          </a:p>
        </p:txBody>
      </p:sp>
      <p:pic>
        <p:nvPicPr>
          <p:cNvPr id="5" name="內容版面配置區 4">
            <a:extLst>
              <a:ext uri="{FF2B5EF4-FFF2-40B4-BE49-F238E27FC236}">
                <a16:creationId xmlns:a16="http://schemas.microsoft.com/office/drawing/2014/main" id="{9867B03B-9578-4377-9DD9-FD89E78BAF78}"/>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1788" y="1151217"/>
            <a:ext cx="1630442" cy="1630442"/>
          </a:xfrm>
        </p:spPr>
      </p:pic>
      <p:sp>
        <p:nvSpPr>
          <p:cNvPr id="6" name="矩形 5">
            <a:extLst>
              <a:ext uri="{FF2B5EF4-FFF2-40B4-BE49-F238E27FC236}">
                <a16:creationId xmlns:a16="http://schemas.microsoft.com/office/drawing/2014/main" id="{70072253-35B4-4CB6-B19A-4E58692E99D4}"/>
              </a:ext>
            </a:extLst>
          </p:cNvPr>
          <p:cNvSpPr/>
          <p:nvPr/>
        </p:nvSpPr>
        <p:spPr>
          <a:xfrm>
            <a:off x="457200" y="1597106"/>
            <a:ext cx="7448550" cy="369332"/>
          </a:xfrm>
          <a:prstGeom prst="rect">
            <a:avLst/>
          </a:prstGeom>
        </p:spPr>
        <p:txBody>
          <a:bodyPr wrap="square">
            <a:spAutoFit/>
          </a:bodyPr>
          <a:lstStyle/>
          <a:p>
            <a:r>
              <a:rPr lang="en-US" altLang="zh-TW" dirty="0">
                <a:hlinkClick r:id="rId6"/>
              </a:rPr>
              <a:t>https://u-eecs.site.nthu.edu.tw/var/file/176/1176/img/502706579.pdf</a:t>
            </a:r>
            <a:endParaRPr lang="en-US" altLang="zh-TW" dirty="0"/>
          </a:p>
        </p:txBody>
      </p:sp>
      <p:sp>
        <p:nvSpPr>
          <p:cNvPr id="4" name="矩形 3">
            <a:extLst>
              <a:ext uri="{FF2B5EF4-FFF2-40B4-BE49-F238E27FC236}">
                <a16:creationId xmlns:a16="http://schemas.microsoft.com/office/drawing/2014/main" id="{60D94AAD-45C8-49DC-BDC9-FAF3A8F02B34}"/>
              </a:ext>
            </a:extLst>
          </p:cNvPr>
          <p:cNvSpPr/>
          <p:nvPr/>
        </p:nvSpPr>
        <p:spPr>
          <a:xfrm>
            <a:off x="4191000" y="3200400"/>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7090EB4-39AE-4E52-9E70-01554675E9A3}"/>
              </a:ext>
            </a:extLst>
          </p:cNvPr>
          <p:cNvSpPr/>
          <p:nvPr/>
        </p:nvSpPr>
        <p:spPr>
          <a:xfrm>
            <a:off x="4230255" y="5029200"/>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15889872-0A8A-461E-9BB4-10E4571429AB}"/>
              </a:ext>
            </a:extLst>
          </p:cNvPr>
          <p:cNvSpPr/>
          <p:nvPr/>
        </p:nvSpPr>
        <p:spPr>
          <a:xfrm>
            <a:off x="4181475" y="3670268"/>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E8E314E-4B86-4F86-85BB-282AA697B57F}"/>
              </a:ext>
            </a:extLst>
          </p:cNvPr>
          <p:cNvSpPr/>
          <p:nvPr/>
        </p:nvSpPr>
        <p:spPr>
          <a:xfrm>
            <a:off x="4181475" y="4387514"/>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CFCDFB95-085B-42AC-AB6B-C47BC067C491}"/>
              </a:ext>
            </a:extLst>
          </p:cNvPr>
          <p:cNvSpPr/>
          <p:nvPr/>
        </p:nvSpPr>
        <p:spPr>
          <a:xfrm>
            <a:off x="7696200" y="5260894"/>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133D474-8C07-4C42-89F2-83A47879C1EC}"/>
              </a:ext>
            </a:extLst>
          </p:cNvPr>
          <p:cNvSpPr/>
          <p:nvPr/>
        </p:nvSpPr>
        <p:spPr>
          <a:xfrm>
            <a:off x="7682346" y="6098378"/>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488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7FC2088-1739-41C1-B510-AA4CEE68EA30}"/>
              </a:ext>
            </a:extLst>
          </p:cNvPr>
          <p:cNvPicPr>
            <a:picLocks noChangeAspect="1"/>
          </p:cNvPicPr>
          <p:nvPr/>
        </p:nvPicPr>
        <p:blipFill>
          <a:blip r:embed="rId3"/>
          <a:stretch>
            <a:fillRect/>
          </a:stretch>
        </p:blipFill>
        <p:spPr>
          <a:xfrm>
            <a:off x="0" y="2282635"/>
            <a:ext cx="9144000" cy="3813365"/>
          </a:xfrm>
          <a:prstGeom prst="rect">
            <a:avLst/>
          </a:prstGeom>
        </p:spPr>
      </p:pic>
      <p:sp>
        <p:nvSpPr>
          <p:cNvPr id="2" name="標題 1">
            <a:extLst>
              <a:ext uri="{FF2B5EF4-FFF2-40B4-BE49-F238E27FC236}">
                <a16:creationId xmlns:a16="http://schemas.microsoft.com/office/drawing/2014/main" id="{206F1AF9-4855-48C3-A1D7-859AFEC7C07C}"/>
              </a:ext>
            </a:extLst>
          </p:cNvPr>
          <p:cNvSpPr>
            <a:spLocks noGrp="1"/>
          </p:cNvSpPr>
          <p:nvPr>
            <p:ph type="title"/>
          </p:nvPr>
        </p:nvSpPr>
        <p:spPr>
          <a:xfrm>
            <a:off x="152400" y="271543"/>
            <a:ext cx="8305800" cy="1325563"/>
          </a:xfrm>
        </p:spPr>
        <p:txBody>
          <a:bodyPr>
            <a:noAutofit/>
          </a:bodyPr>
          <a:lstStyle/>
          <a:p>
            <a:r>
              <a:rPr lang="zh-TW" altLang="en-US" sz="3200" dirty="0"/>
              <a:t>清華大學</a:t>
            </a:r>
            <a:r>
              <a:rPr lang="zh-TW" altLang="en-US" sz="3200" dirty="0">
                <a:solidFill>
                  <a:srgbClr val="FF0000"/>
                </a:solidFill>
              </a:rPr>
              <a:t>電機資訊學院學士班 </a:t>
            </a:r>
            <a:r>
              <a:rPr lang="en-US" altLang="zh-TW" sz="3200" dirty="0"/>
              <a:t>112 </a:t>
            </a:r>
            <a:r>
              <a:rPr lang="zh-TW" altLang="en-US" sz="3200" dirty="0"/>
              <a:t>學年度入學學生必修科目、學分數暨畢業總學分表</a:t>
            </a:r>
          </a:p>
        </p:txBody>
      </p:sp>
      <p:pic>
        <p:nvPicPr>
          <p:cNvPr id="5" name="內容版面配置區 4">
            <a:extLst>
              <a:ext uri="{FF2B5EF4-FFF2-40B4-BE49-F238E27FC236}">
                <a16:creationId xmlns:a16="http://schemas.microsoft.com/office/drawing/2014/main" id="{9867B03B-9578-4377-9DD9-FD89E78BAF78}"/>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1788" y="1151217"/>
            <a:ext cx="1630442" cy="1630442"/>
          </a:xfrm>
        </p:spPr>
      </p:pic>
      <p:sp>
        <p:nvSpPr>
          <p:cNvPr id="6" name="矩形 5">
            <a:extLst>
              <a:ext uri="{FF2B5EF4-FFF2-40B4-BE49-F238E27FC236}">
                <a16:creationId xmlns:a16="http://schemas.microsoft.com/office/drawing/2014/main" id="{70072253-35B4-4CB6-B19A-4E58692E99D4}"/>
              </a:ext>
            </a:extLst>
          </p:cNvPr>
          <p:cNvSpPr/>
          <p:nvPr/>
        </p:nvSpPr>
        <p:spPr>
          <a:xfrm>
            <a:off x="457200" y="1597106"/>
            <a:ext cx="7448550" cy="369332"/>
          </a:xfrm>
          <a:prstGeom prst="rect">
            <a:avLst/>
          </a:prstGeom>
        </p:spPr>
        <p:txBody>
          <a:bodyPr wrap="square">
            <a:spAutoFit/>
          </a:bodyPr>
          <a:lstStyle/>
          <a:p>
            <a:r>
              <a:rPr lang="en-US" altLang="zh-TW" dirty="0">
                <a:hlinkClick r:id="rId6"/>
              </a:rPr>
              <a:t>https://u-eecs.site.nthu.edu.tw/var/file/176/1176/img/502706579.pdf</a:t>
            </a:r>
            <a:endParaRPr lang="en-US" altLang="zh-TW" dirty="0"/>
          </a:p>
        </p:txBody>
      </p:sp>
      <p:sp>
        <p:nvSpPr>
          <p:cNvPr id="8" name="矩形 7">
            <a:extLst>
              <a:ext uri="{FF2B5EF4-FFF2-40B4-BE49-F238E27FC236}">
                <a16:creationId xmlns:a16="http://schemas.microsoft.com/office/drawing/2014/main" id="{A889881F-808C-417F-988D-025E5C09655F}"/>
              </a:ext>
            </a:extLst>
          </p:cNvPr>
          <p:cNvSpPr/>
          <p:nvPr/>
        </p:nvSpPr>
        <p:spPr>
          <a:xfrm>
            <a:off x="4181475" y="3657600"/>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E9E036C-C746-44B5-9F52-530477F73312}"/>
              </a:ext>
            </a:extLst>
          </p:cNvPr>
          <p:cNvSpPr/>
          <p:nvPr/>
        </p:nvSpPr>
        <p:spPr>
          <a:xfrm>
            <a:off x="4176857" y="4343129"/>
            <a:ext cx="1066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8443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導師</a:t>
            </a:r>
            <a:r>
              <a:rPr lang="en-US" altLang="zh-TW" dirty="0"/>
              <a:t>30</a:t>
            </a:r>
            <a:r>
              <a:rPr lang="zh-TW" altLang="en-US" dirty="0"/>
              <a:t>人</a:t>
            </a:r>
            <a:endParaRPr lang="en-US" altLang="zh-TW" dirty="0"/>
          </a:p>
          <a:p>
            <a:r>
              <a:rPr lang="zh-TW" altLang="en-US" dirty="0"/>
              <a:t>電機</a:t>
            </a:r>
            <a:r>
              <a:rPr lang="en-US" altLang="zh-TW" dirty="0"/>
              <a:t>70</a:t>
            </a:r>
            <a:r>
              <a:rPr lang="zh-TW" altLang="en-US" dirty="0"/>
              <a:t>人、資工</a:t>
            </a:r>
            <a:r>
              <a:rPr lang="en-US" altLang="zh-TW" dirty="0"/>
              <a:t>41</a:t>
            </a:r>
            <a:r>
              <a:rPr lang="zh-TW" altLang="en-US" dirty="0"/>
              <a:t>人</a:t>
            </a:r>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課程內容</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sp>
        <p:nvSpPr>
          <p:cNvPr id="2" name="文字方塊 1">
            <a:extLst>
              <a:ext uri="{FF2B5EF4-FFF2-40B4-BE49-F238E27FC236}">
                <a16:creationId xmlns:a16="http://schemas.microsoft.com/office/drawing/2014/main" id="{366B053F-04A0-4239-A3FF-33B8AFBBBC28}"/>
              </a:ext>
            </a:extLst>
          </p:cNvPr>
          <p:cNvSpPr txBox="1"/>
          <p:nvPr/>
        </p:nvSpPr>
        <p:spPr>
          <a:xfrm>
            <a:off x="76200" y="6324723"/>
            <a:ext cx="6002028" cy="338554"/>
          </a:xfrm>
          <a:prstGeom prst="rect">
            <a:avLst/>
          </a:prstGeom>
          <a:noFill/>
        </p:spPr>
        <p:txBody>
          <a:bodyPr wrap="none" rtlCol="0">
            <a:spAutoFit/>
          </a:bodyPr>
          <a:lstStyle/>
          <a:p>
            <a:r>
              <a:rPr lang="en-US" altLang="zh-TW" sz="1600" dirty="0">
                <a:hlinkClick r:id="rId4"/>
              </a:rPr>
              <a:t>https://u-eecs.site.nthu.edu.tw/p/404-1176-161500.php?Lang=zh-tw</a:t>
            </a:r>
            <a:r>
              <a:rPr lang="zh-TW" altLang="en-US" sz="1600" dirty="0"/>
              <a:t> </a:t>
            </a:r>
          </a:p>
        </p:txBody>
      </p:sp>
      <p:pic>
        <p:nvPicPr>
          <p:cNvPr id="8" name="圖片 7">
            <a:extLst>
              <a:ext uri="{FF2B5EF4-FFF2-40B4-BE49-F238E27FC236}">
                <a16:creationId xmlns:a16="http://schemas.microsoft.com/office/drawing/2014/main" id="{5DD57C22-00BD-47DD-8FA6-3DF734F06AAD}"/>
              </a:ext>
            </a:extLst>
          </p:cNvPr>
          <p:cNvPicPr>
            <a:picLocks noChangeAspect="1"/>
          </p:cNvPicPr>
          <p:nvPr/>
        </p:nvPicPr>
        <p:blipFill>
          <a:blip r:embed="rId5"/>
          <a:stretch>
            <a:fillRect/>
          </a:stretch>
        </p:blipFill>
        <p:spPr>
          <a:xfrm>
            <a:off x="152401" y="2913580"/>
            <a:ext cx="2527517" cy="3529256"/>
          </a:xfrm>
          <a:prstGeom prst="rect">
            <a:avLst/>
          </a:prstGeom>
        </p:spPr>
      </p:pic>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94218" y="4712277"/>
            <a:ext cx="2061488" cy="2061488"/>
          </a:xfrm>
          <a:prstGeom prst="rect">
            <a:avLst/>
          </a:prstGeom>
        </p:spPr>
      </p:pic>
    </p:spTree>
    <p:extLst>
      <p:ext uri="{BB962C8B-B14F-4D97-AF65-F5344CB8AC3E}">
        <p14:creationId xmlns:p14="http://schemas.microsoft.com/office/powerpoint/2010/main" val="253852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課程內容</a:t>
            </a:r>
            <a:endParaRPr lang="en-US" altLang="zh-TW" dirty="0"/>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五個修課層次</a:t>
            </a:r>
            <a:endParaRPr lang="en-US" altLang="zh-TW" dirty="0"/>
          </a:p>
          <a:p>
            <a:pPr lvl="1"/>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課程內容</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pic>
        <p:nvPicPr>
          <p:cNvPr id="1026" name="Picture 2" descr="課程規劃">
            <a:extLst>
              <a:ext uri="{FF2B5EF4-FFF2-40B4-BE49-F238E27FC236}">
                <a16:creationId xmlns:a16="http://schemas.microsoft.com/office/drawing/2014/main" id="{38808BD8-5D8D-4B42-9ED5-4EEA8E81D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9" y="2583054"/>
            <a:ext cx="2948239" cy="284930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66B053F-04A0-4239-A3FF-33B8AFBBBC28}"/>
              </a:ext>
            </a:extLst>
          </p:cNvPr>
          <p:cNvSpPr txBox="1"/>
          <p:nvPr/>
        </p:nvSpPr>
        <p:spPr>
          <a:xfrm>
            <a:off x="76200" y="6324723"/>
            <a:ext cx="6002028" cy="338554"/>
          </a:xfrm>
          <a:prstGeom prst="rect">
            <a:avLst/>
          </a:prstGeom>
          <a:noFill/>
        </p:spPr>
        <p:txBody>
          <a:bodyPr wrap="none" rtlCol="0">
            <a:spAutoFit/>
          </a:bodyPr>
          <a:lstStyle/>
          <a:p>
            <a:r>
              <a:rPr lang="en-US" altLang="zh-TW" sz="1600" dirty="0">
                <a:hlinkClick r:id="rId5"/>
              </a:rPr>
              <a:t>https://u-eecs.site.nthu.edu.tw/p/404-1176-161500.php?Lang=zh-tw</a:t>
            </a:r>
            <a:r>
              <a:rPr lang="zh-TW" altLang="en-US" sz="1600" dirty="0"/>
              <a:t> </a:t>
            </a:r>
          </a:p>
        </p:txBody>
      </p:sp>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94218" y="4712277"/>
            <a:ext cx="2061488" cy="2061488"/>
          </a:xfrm>
          <a:prstGeom prst="rect">
            <a:avLst/>
          </a:prstGeom>
        </p:spPr>
      </p:pic>
      <p:sp>
        <p:nvSpPr>
          <p:cNvPr id="13" name="矩形 12">
            <a:extLst>
              <a:ext uri="{FF2B5EF4-FFF2-40B4-BE49-F238E27FC236}">
                <a16:creationId xmlns:a16="http://schemas.microsoft.com/office/drawing/2014/main" id="{E17567A2-095D-41F4-9EB9-00624BE80164}"/>
              </a:ext>
            </a:extLst>
          </p:cNvPr>
          <p:cNvSpPr/>
          <p:nvPr/>
        </p:nvSpPr>
        <p:spPr>
          <a:xfrm>
            <a:off x="1206747" y="4666409"/>
            <a:ext cx="1262219" cy="1076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11877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專業學程課程表</a:t>
            </a:r>
            <a:r>
              <a:rPr lang="en-US" altLang="zh-TW" dirty="0"/>
              <a:t>(</a:t>
            </a:r>
            <a:r>
              <a:rPr lang="zh-TW" altLang="en-US" b="1" i="0" dirty="0">
                <a:solidFill>
                  <a:srgbClr val="FF0000"/>
                </a:solidFill>
                <a:effectLst/>
                <a:latin typeface="微軟正黑體" panose="020B0604030504040204" pitchFamily="34" charset="-120"/>
                <a:ea typeface="微軟正黑體" panose="020B0604030504040204" pitchFamily="34" charset="-120"/>
              </a:rPr>
              <a:t>舊版</a:t>
            </a:r>
            <a:r>
              <a:rPr lang="en-US" altLang="zh-TW" dirty="0"/>
              <a:t>)</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電力工程學程	</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電子電路設計學程</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計算機工程學程	</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數位訊號處理學程</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通訊工程學程	</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電子工程學程</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光電工程學程	</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資訊工程學程</a:t>
            </a:r>
            <a:endParaRPr lang="en-US" altLang="zh-TW" dirty="0"/>
          </a:p>
          <a:p>
            <a:pPr lvl="1"/>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課程內容</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sp>
        <p:nvSpPr>
          <p:cNvPr id="2" name="文字方塊 1">
            <a:extLst>
              <a:ext uri="{FF2B5EF4-FFF2-40B4-BE49-F238E27FC236}">
                <a16:creationId xmlns:a16="http://schemas.microsoft.com/office/drawing/2014/main" id="{366B053F-04A0-4239-A3FF-33B8AFBBBC28}"/>
              </a:ext>
            </a:extLst>
          </p:cNvPr>
          <p:cNvSpPr txBox="1"/>
          <p:nvPr/>
        </p:nvSpPr>
        <p:spPr>
          <a:xfrm>
            <a:off x="76200" y="6324723"/>
            <a:ext cx="6002028" cy="338554"/>
          </a:xfrm>
          <a:prstGeom prst="rect">
            <a:avLst/>
          </a:prstGeom>
          <a:noFill/>
        </p:spPr>
        <p:txBody>
          <a:bodyPr wrap="none" rtlCol="0">
            <a:spAutoFit/>
          </a:bodyPr>
          <a:lstStyle/>
          <a:p>
            <a:r>
              <a:rPr lang="en-US" altLang="zh-TW" sz="1600" dirty="0">
                <a:hlinkClick r:id="rId4"/>
              </a:rPr>
              <a:t>https://u-eecs.site.nthu.edu.tw/p/404-1176-161500.php?Lang=zh-tw</a:t>
            </a:r>
            <a:r>
              <a:rPr lang="zh-TW" altLang="en-US" sz="1600" dirty="0"/>
              <a:t> </a:t>
            </a:r>
          </a:p>
        </p:txBody>
      </p:sp>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4218" y="4712277"/>
            <a:ext cx="2061488" cy="2061488"/>
          </a:xfrm>
          <a:prstGeom prst="rect">
            <a:avLst/>
          </a:prstGeom>
        </p:spPr>
      </p:pic>
    </p:spTree>
    <p:extLst>
      <p:ext uri="{BB962C8B-B14F-4D97-AF65-F5344CB8AC3E}">
        <p14:creationId xmlns:p14="http://schemas.microsoft.com/office/powerpoint/2010/main" val="9225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7C920-BBB0-4B5E-9AA8-8FF7981DD96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FFCCBD-1AB2-40FA-88DF-EFD9FEF0873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659F219B-CF00-46D9-8B92-9D85EAD6C3A0}"/>
              </a:ext>
            </a:extLst>
          </p:cNvPr>
          <p:cNvPicPr>
            <a:picLocks noChangeAspect="1"/>
          </p:cNvPicPr>
          <p:nvPr/>
        </p:nvPicPr>
        <p:blipFill>
          <a:blip r:embed="rId2"/>
          <a:stretch>
            <a:fillRect/>
          </a:stretch>
        </p:blipFill>
        <p:spPr>
          <a:xfrm>
            <a:off x="0" y="1744376"/>
            <a:ext cx="9144000" cy="3369248"/>
          </a:xfrm>
          <a:prstGeom prst="rect">
            <a:avLst/>
          </a:prstGeom>
        </p:spPr>
      </p:pic>
      <p:sp>
        <p:nvSpPr>
          <p:cNvPr id="6" name="矩形 5">
            <a:extLst>
              <a:ext uri="{FF2B5EF4-FFF2-40B4-BE49-F238E27FC236}">
                <a16:creationId xmlns:a16="http://schemas.microsoft.com/office/drawing/2014/main" id="{68245258-2923-45F3-A819-4069AF0C7380}"/>
              </a:ext>
            </a:extLst>
          </p:cNvPr>
          <p:cNvSpPr/>
          <p:nvPr/>
        </p:nvSpPr>
        <p:spPr>
          <a:xfrm>
            <a:off x="6858000" y="1600200"/>
            <a:ext cx="2133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7" name="矩形 6">
            <a:extLst>
              <a:ext uri="{FF2B5EF4-FFF2-40B4-BE49-F238E27FC236}">
                <a16:creationId xmlns:a16="http://schemas.microsoft.com/office/drawing/2014/main" id="{5D7CE100-066C-4BD6-A58E-B01E7E05751E}"/>
              </a:ext>
            </a:extLst>
          </p:cNvPr>
          <p:cNvSpPr/>
          <p:nvPr/>
        </p:nvSpPr>
        <p:spPr>
          <a:xfrm>
            <a:off x="76200" y="3993070"/>
            <a:ext cx="1447800" cy="1264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Tree>
    <p:extLst>
      <p:ext uri="{BB962C8B-B14F-4D97-AF65-F5344CB8AC3E}">
        <p14:creationId xmlns:p14="http://schemas.microsoft.com/office/powerpoint/2010/main" val="3274447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專業學程課程表</a:t>
            </a:r>
            <a:r>
              <a:rPr lang="en-US" altLang="zh-TW" dirty="0"/>
              <a:t>(</a:t>
            </a:r>
            <a:r>
              <a:rPr lang="zh-TW" altLang="en-US" b="1" i="0" dirty="0">
                <a:solidFill>
                  <a:srgbClr val="FF0000"/>
                </a:solidFill>
                <a:effectLst/>
                <a:latin typeface="微軟正黑體" panose="020B0604030504040204" pitchFamily="34" charset="-120"/>
                <a:ea typeface="微軟正黑體" panose="020B0604030504040204" pitchFamily="34" charset="-120"/>
              </a:rPr>
              <a:t>新版</a:t>
            </a:r>
            <a:r>
              <a:rPr lang="en-US" altLang="zh-TW" dirty="0"/>
              <a:t>)</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電力系統與控制系統學程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微電子與半導體學程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光電工程學程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通訊與網路學程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人工智慧學程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多媒體學程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數位訊號處理學程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電腦架構、</a:t>
            </a:r>
            <a:r>
              <a:rPr lang="en-US" altLang="zh-TW" sz="1800" b="1" i="0" dirty="0">
                <a:solidFill>
                  <a:srgbClr val="B22222"/>
                </a:solidFill>
                <a:effectLst/>
                <a:latin typeface="微軟正黑體" panose="020B0604030504040204" pitchFamily="34" charset="-120"/>
                <a:ea typeface="微軟正黑體" panose="020B0604030504040204" pitchFamily="34" charset="-120"/>
              </a:rPr>
              <a:t>IC</a:t>
            </a:r>
            <a:r>
              <a:rPr lang="zh-TW" altLang="en-US" sz="1800" b="1" i="0" dirty="0">
                <a:solidFill>
                  <a:srgbClr val="B22222"/>
                </a:solidFill>
                <a:effectLst/>
                <a:latin typeface="微軟正黑體" panose="020B0604030504040204" pitchFamily="34" charset="-120"/>
                <a:ea typeface="微軟正黑體" panose="020B0604030504040204" pitchFamily="34" charset="-120"/>
              </a:rPr>
              <a:t>設計、設計自動化學程</a:t>
            </a:r>
          </a:p>
          <a:p>
            <a:pPr lvl="1"/>
            <a:r>
              <a:rPr lang="zh-TW" altLang="en-US" sz="1800" b="1" i="0" dirty="0">
                <a:solidFill>
                  <a:srgbClr val="B22222"/>
                </a:solidFill>
                <a:effectLst/>
                <a:latin typeface="微軟正黑體" panose="020B0604030504040204" pitchFamily="34" charset="-120"/>
                <a:ea typeface="微軟正黑體" panose="020B0604030504040204" pitchFamily="34" charset="-120"/>
              </a:rPr>
              <a:t>生物醫學電子學程</a:t>
            </a:r>
            <a:endParaRPr lang="en-US" altLang="zh-TW" sz="1800" b="1" i="0" dirty="0">
              <a:solidFill>
                <a:srgbClr val="B22222"/>
              </a:solidFill>
              <a:effectLst/>
              <a:latin typeface="微軟正黑體" panose="020B0604030504040204" pitchFamily="34" charset="-120"/>
              <a:ea typeface="微軟正黑體" panose="020B0604030504040204" pitchFamily="34" charset="-120"/>
            </a:endParaRPr>
          </a:p>
          <a:p>
            <a:pPr lvl="1"/>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課程內容</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sp>
        <p:nvSpPr>
          <p:cNvPr id="2" name="文字方塊 1">
            <a:extLst>
              <a:ext uri="{FF2B5EF4-FFF2-40B4-BE49-F238E27FC236}">
                <a16:creationId xmlns:a16="http://schemas.microsoft.com/office/drawing/2014/main" id="{366B053F-04A0-4239-A3FF-33B8AFBBBC28}"/>
              </a:ext>
            </a:extLst>
          </p:cNvPr>
          <p:cNvSpPr txBox="1"/>
          <p:nvPr/>
        </p:nvSpPr>
        <p:spPr>
          <a:xfrm>
            <a:off x="76200" y="6324723"/>
            <a:ext cx="6002028" cy="338554"/>
          </a:xfrm>
          <a:prstGeom prst="rect">
            <a:avLst/>
          </a:prstGeom>
          <a:noFill/>
        </p:spPr>
        <p:txBody>
          <a:bodyPr wrap="none" rtlCol="0">
            <a:spAutoFit/>
          </a:bodyPr>
          <a:lstStyle/>
          <a:p>
            <a:r>
              <a:rPr lang="en-US" altLang="zh-TW" sz="1600" dirty="0">
                <a:hlinkClick r:id="rId4"/>
              </a:rPr>
              <a:t>https://u-eecs.site.nthu.edu.tw/p/404-1176-161500.php?Lang=zh-tw</a:t>
            </a:r>
            <a:r>
              <a:rPr lang="zh-TW" altLang="en-US" sz="1600" dirty="0"/>
              <a:t> </a:t>
            </a:r>
          </a:p>
        </p:txBody>
      </p:sp>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4218" y="4712277"/>
            <a:ext cx="2061488" cy="2061488"/>
          </a:xfrm>
          <a:prstGeom prst="rect">
            <a:avLst/>
          </a:prstGeom>
        </p:spPr>
      </p:pic>
      <p:sp>
        <p:nvSpPr>
          <p:cNvPr id="10" name="矩形 9">
            <a:extLst>
              <a:ext uri="{FF2B5EF4-FFF2-40B4-BE49-F238E27FC236}">
                <a16:creationId xmlns:a16="http://schemas.microsoft.com/office/drawing/2014/main" id="{35F73F08-F3B0-483E-930A-6AEB02D7B253}"/>
              </a:ext>
            </a:extLst>
          </p:cNvPr>
          <p:cNvSpPr/>
          <p:nvPr/>
        </p:nvSpPr>
        <p:spPr>
          <a:xfrm>
            <a:off x="914400" y="3469400"/>
            <a:ext cx="3352800" cy="416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16776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人工智慧學程</a:t>
            </a:r>
            <a:endParaRPr lang="en-US" altLang="zh-TW" dirty="0"/>
          </a:p>
          <a:p>
            <a:pPr lvl="1"/>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課程內容</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sp>
        <p:nvSpPr>
          <p:cNvPr id="2" name="文字方塊 1">
            <a:extLst>
              <a:ext uri="{FF2B5EF4-FFF2-40B4-BE49-F238E27FC236}">
                <a16:creationId xmlns:a16="http://schemas.microsoft.com/office/drawing/2014/main" id="{366B053F-04A0-4239-A3FF-33B8AFBBBC28}"/>
              </a:ext>
            </a:extLst>
          </p:cNvPr>
          <p:cNvSpPr txBox="1"/>
          <p:nvPr/>
        </p:nvSpPr>
        <p:spPr>
          <a:xfrm>
            <a:off x="76200" y="6324723"/>
            <a:ext cx="6002028" cy="338554"/>
          </a:xfrm>
          <a:prstGeom prst="rect">
            <a:avLst/>
          </a:prstGeom>
          <a:noFill/>
        </p:spPr>
        <p:txBody>
          <a:bodyPr wrap="none" rtlCol="0">
            <a:spAutoFit/>
          </a:bodyPr>
          <a:lstStyle/>
          <a:p>
            <a:r>
              <a:rPr lang="en-US" altLang="zh-TW" sz="1600" dirty="0">
                <a:hlinkClick r:id="rId4"/>
              </a:rPr>
              <a:t>https://u-eecs.site.nthu.edu.tw/p/404-1176-161500.php?Lang=zh-tw</a:t>
            </a:r>
            <a:r>
              <a:rPr lang="zh-TW" altLang="en-US" sz="1600" dirty="0"/>
              <a:t> </a:t>
            </a:r>
          </a:p>
        </p:txBody>
      </p:sp>
      <p:pic>
        <p:nvPicPr>
          <p:cNvPr id="8" name="圖片 7">
            <a:extLst>
              <a:ext uri="{FF2B5EF4-FFF2-40B4-BE49-F238E27FC236}">
                <a16:creationId xmlns:a16="http://schemas.microsoft.com/office/drawing/2014/main" id="{0583413C-7DFE-4636-B2C8-4B5B17894C40}"/>
              </a:ext>
            </a:extLst>
          </p:cNvPr>
          <p:cNvPicPr>
            <a:picLocks noChangeAspect="1"/>
          </p:cNvPicPr>
          <p:nvPr/>
        </p:nvPicPr>
        <p:blipFill>
          <a:blip r:embed="rId5"/>
          <a:stretch>
            <a:fillRect/>
          </a:stretch>
        </p:blipFill>
        <p:spPr>
          <a:xfrm>
            <a:off x="229546" y="326119"/>
            <a:ext cx="4357694" cy="5924724"/>
          </a:xfrm>
          <a:prstGeom prst="rect">
            <a:avLst/>
          </a:prstGeom>
        </p:spPr>
      </p:pic>
      <p:sp>
        <p:nvSpPr>
          <p:cNvPr id="12" name="矩形 11">
            <a:extLst>
              <a:ext uri="{FF2B5EF4-FFF2-40B4-BE49-F238E27FC236}">
                <a16:creationId xmlns:a16="http://schemas.microsoft.com/office/drawing/2014/main" id="{227C9487-BFCC-49D3-A7BC-A844A6139876}"/>
              </a:ext>
            </a:extLst>
          </p:cNvPr>
          <p:cNvSpPr/>
          <p:nvPr/>
        </p:nvSpPr>
        <p:spPr>
          <a:xfrm>
            <a:off x="2286000" y="1080876"/>
            <a:ext cx="2133600" cy="5193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94218" y="4712277"/>
            <a:ext cx="2061488" cy="2061488"/>
          </a:xfrm>
          <a:prstGeom prst="rect">
            <a:avLst/>
          </a:prstGeom>
        </p:spPr>
      </p:pic>
    </p:spTree>
    <p:extLst>
      <p:ext uri="{BB962C8B-B14F-4D97-AF65-F5344CB8AC3E}">
        <p14:creationId xmlns:p14="http://schemas.microsoft.com/office/powerpoint/2010/main" val="3889680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畢業學分審查</a:t>
            </a:r>
            <a:endParaRPr lang="en-US" altLang="zh-TW" dirty="0"/>
          </a:p>
          <a:p>
            <a:pPr lvl="1"/>
            <a:r>
              <a:rPr lang="zh-TW" altLang="en-US" dirty="0"/>
              <a:t>不分流</a:t>
            </a:r>
            <a:endParaRPr lang="en-US" altLang="zh-TW" dirty="0"/>
          </a:p>
          <a:p>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畢業學分審查</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endParaRPr lang="zh-TW" altLang="en-US" dirty="0"/>
          </a:p>
        </p:txBody>
      </p:sp>
      <p:pic>
        <p:nvPicPr>
          <p:cNvPr id="2052" name="Picture 4">
            <a:extLst>
              <a:ext uri="{FF2B5EF4-FFF2-40B4-BE49-F238E27FC236}">
                <a16:creationId xmlns:a16="http://schemas.microsoft.com/office/drawing/2014/main" id="{8C7DE71D-5D16-472D-8A1F-09459DE7E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603377"/>
            <a:ext cx="9070619" cy="510222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01F95F88-E6B2-4E54-BE74-C1FB91823B7F}"/>
              </a:ext>
            </a:extLst>
          </p:cNvPr>
          <p:cNvSpPr txBox="1"/>
          <p:nvPr/>
        </p:nvSpPr>
        <p:spPr>
          <a:xfrm>
            <a:off x="228600" y="6311899"/>
            <a:ext cx="5450851" cy="369332"/>
          </a:xfrm>
          <a:prstGeom prst="rect">
            <a:avLst/>
          </a:prstGeom>
          <a:noFill/>
        </p:spPr>
        <p:txBody>
          <a:bodyPr wrap="none" rtlCol="0">
            <a:spAutoFit/>
          </a:bodyPr>
          <a:lstStyle/>
          <a:p>
            <a:r>
              <a:rPr lang="en-US" altLang="zh-TW" dirty="0">
                <a:hlinkClick r:id="rId3"/>
              </a:rPr>
              <a:t>http://www.ipeecs.ncu.edu.tw/ipeecs/zh/rule/program</a:t>
            </a:r>
            <a:r>
              <a:rPr lang="zh-TW" altLang="en-US" dirty="0"/>
              <a:t> </a:t>
            </a:r>
          </a:p>
        </p:txBody>
      </p:sp>
      <p:pic>
        <p:nvPicPr>
          <p:cNvPr id="8" name="圖形 7">
            <a:extLst>
              <a:ext uri="{FF2B5EF4-FFF2-40B4-BE49-F238E27FC236}">
                <a16:creationId xmlns:a16="http://schemas.microsoft.com/office/drawing/2014/main" id="{DF2C9A89-386D-41F3-9D6E-1A7FB99476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9350" y="152400"/>
            <a:ext cx="2514600" cy="2149983"/>
          </a:xfrm>
          <a:prstGeom prst="rect">
            <a:avLst/>
          </a:prstGeom>
        </p:spPr>
      </p:pic>
      <p:pic>
        <p:nvPicPr>
          <p:cNvPr id="14" name="圖片 13">
            <a:extLst>
              <a:ext uri="{FF2B5EF4-FFF2-40B4-BE49-F238E27FC236}">
                <a16:creationId xmlns:a16="http://schemas.microsoft.com/office/drawing/2014/main" id="{A711E293-2D99-4EF6-9B94-6C968D059CC6}"/>
              </a:ext>
            </a:extLst>
          </p:cNvPr>
          <p:cNvPicPr>
            <a:picLocks noChangeAspect="1"/>
          </p:cNvPicPr>
          <p:nvPr/>
        </p:nvPicPr>
        <p:blipFill>
          <a:blip r:embed="rId6"/>
          <a:stretch>
            <a:fillRect/>
          </a:stretch>
        </p:blipFill>
        <p:spPr>
          <a:xfrm>
            <a:off x="74925" y="508866"/>
            <a:ext cx="6100815" cy="1046885"/>
          </a:xfrm>
          <a:prstGeom prst="rect">
            <a:avLst/>
          </a:prstGeom>
        </p:spPr>
      </p:pic>
      <p:sp>
        <p:nvSpPr>
          <p:cNvPr id="17" name="矩形 16">
            <a:extLst>
              <a:ext uri="{FF2B5EF4-FFF2-40B4-BE49-F238E27FC236}">
                <a16:creationId xmlns:a16="http://schemas.microsoft.com/office/drawing/2014/main" id="{6AE12CC4-6293-49C2-85B2-5CA500F68519}"/>
              </a:ext>
            </a:extLst>
          </p:cNvPr>
          <p:cNvSpPr/>
          <p:nvPr/>
        </p:nvSpPr>
        <p:spPr>
          <a:xfrm>
            <a:off x="2209800" y="914400"/>
            <a:ext cx="1600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87D63A4D-BE4C-4AF4-8FA5-7443A1F39887}"/>
              </a:ext>
            </a:extLst>
          </p:cNvPr>
          <p:cNvSpPr/>
          <p:nvPr/>
        </p:nvSpPr>
        <p:spPr>
          <a:xfrm>
            <a:off x="4229100" y="910820"/>
            <a:ext cx="1600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a:extLst>
              <a:ext uri="{FF2B5EF4-FFF2-40B4-BE49-F238E27FC236}">
                <a16:creationId xmlns:a16="http://schemas.microsoft.com/office/drawing/2014/main" id="{6C84CA88-72C7-4FE5-BCE6-57CED14E30AF}"/>
              </a:ext>
            </a:extLst>
          </p:cNvPr>
          <p:cNvSpPr/>
          <p:nvPr/>
        </p:nvSpPr>
        <p:spPr>
          <a:xfrm>
            <a:off x="160020" y="1212040"/>
            <a:ext cx="1600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a:extLst>
              <a:ext uri="{FF2B5EF4-FFF2-40B4-BE49-F238E27FC236}">
                <a16:creationId xmlns:a16="http://schemas.microsoft.com/office/drawing/2014/main" id="{94077A13-2F85-45DD-BF3D-14472963C0D9}"/>
              </a:ext>
            </a:extLst>
          </p:cNvPr>
          <p:cNvSpPr/>
          <p:nvPr/>
        </p:nvSpPr>
        <p:spPr>
          <a:xfrm>
            <a:off x="2209800" y="1266826"/>
            <a:ext cx="1600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3400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畢業學分審查</a:t>
            </a:r>
            <a:endParaRPr lang="en-US" altLang="zh-TW" dirty="0"/>
          </a:p>
          <a:p>
            <a:pPr lvl="1"/>
            <a:r>
              <a:rPr lang="zh-TW" altLang="en-US" dirty="0"/>
              <a:t>不分流</a:t>
            </a:r>
            <a:endParaRPr lang="en-US" altLang="zh-TW" dirty="0"/>
          </a:p>
          <a:p>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畢業學分審查</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0" y="4712277"/>
            <a:ext cx="1981778" cy="1981778"/>
          </a:xfrm>
          <a:prstGeom prst="rect">
            <a:avLst/>
          </a:prstGeom>
        </p:spPr>
      </p:pic>
      <p:pic>
        <p:nvPicPr>
          <p:cNvPr id="2050" name="Picture 2" descr="畢審表01">
            <a:extLst>
              <a:ext uri="{FF2B5EF4-FFF2-40B4-BE49-F238E27FC236}">
                <a16:creationId xmlns:a16="http://schemas.microsoft.com/office/drawing/2014/main" id="{9161864E-DA2E-450A-A012-5EA9A655A9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1809"/>
          <a:stretch/>
        </p:blipFill>
        <p:spPr bwMode="auto">
          <a:xfrm>
            <a:off x="76200" y="2286000"/>
            <a:ext cx="4654082" cy="448776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9" name="內容版面配置區 4">
            <a:extLst>
              <a:ext uri="{FF2B5EF4-FFF2-40B4-BE49-F238E27FC236}">
                <a16:creationId xmlns:a16="http://schemas.microsoft.com/office/drawing/2014/main" id="{5B02EE0E-3DC3-4A53-99D2-EF8B7ECE4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5602" y="4712277"/>
            <a:ext cx="2061488" cy="2061488"/>
          </a:xfrm>
          <a:prstGeom prst="rect">
            <a:avLst/>
          </a:prstGeom>
        </p:spPr>
      </p:pic>
    </p:spTree>
    <p:extLst>
      <p:ext uri="{BB962C8B-B14F-4D97-AF65-F5344CB8AC3E}">
        <p14:creationId xmlns:p14="http://schemas.microsoft.com/office/powerpoint/2010/main" val="199112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學籍</a:t>
            </a:r>
            <a:endParaRPr lang="en-US" altLang="zh-TW" dirty="0"/>
          </a:p>
          <a:p>
            <a:pPr lvl="1"/>
            <a:r>
              <a:rPr lang="zh-TW" altLang="en-US" dirty="0"/>
              <a:t>不分流</a:t>
            </a:r>
            <a:endParaRPr lang="en-US" altLang="zh-TW" dirty="0"/>
          </a:p>
          <a:p>
            <a:r>
              <a:rPr lang="zh-TW" altLang="en-US" sz="2400" dirty="0"/>
              <a:t>本班同學</a:t>
            </a:r>
            <a:r>
              <a:rPr lang="zh-TW" altLang="en-US" sz="2400" dirty="0">
                <a:solidFill>
                  <a:srgbClr val="FF0000"/>
                </a:solidFill>
              </a:rPr>
              <a:t>大一大二不分系</a:t>
            </a:r>
            <a:r>
              <a:rPr lang="zh-TW" altLang="en-US" sz="2400" dirty="0"/>
              <a:t>，修習電機資訊領域基礎課程，</a:t>
            </a:r>
            <a:endParaRPr lang="en-US" altLang="zh-TW" sz="2400" dirty="0"/>
          </a:p>
          <a:p>
            <a:r>
              <a:rPr lang="zh-TW" altLang="en-US" sz="2400" dirty="0">
                <a:solidFill>
                  <a:srgbClr val="FF0000"/>
                </a:solidFill>
              </a:rPr>
              <a:t>大三大四</a:t>
            </a:r>
            <a:r>
              <a:rPr lang="zh-TW" altLang="en-US" sz="2400" dirty="0"/>
              <a:t>依學生興趣，可選擇符合自己性向</a:t>
            </a:r>
            <a:r>
              <a:rPr lang="en-US" altLang="zh-TW" sz="2400" dirty="0"/>
              <a:t>/</a:t>
            </a:r>
            <a:r>
              <a:rPr lang="zh-TW" altLang="en-US" sz="2400" dirty="0"/>
              <a:t>興趣之專業</a:t>
            </a:r>
            <a:r>
              <a:rPr lang="zh-TW" altLang="en-US" sz="2400" dirty="0">
                <a:solidFill>
                  <a:srgbClr val="FF0000"/>
                </a:solidFill>
              </a:rPr>
              <a:t>學程</a:t>
            </a:r>
            <a:r>
              <a:rPr lang="zh-TW" altLang="en-US" sz="2400" dirty="0"/>
              <a:t>。</a:t>
            </a:r>
            <a:endParaRPr lang="en-US" altLang="zh-TW" sz="2400" dirty="0"/>
          </a:p>
          <a:p>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學籍</a:t>
            </a:r>
            <a:endParaRPr lang="en-US" altLang="zh-TW" dirty="0"/>
          </a:p>
          <a:p>
            <a:pPr lvl="1"/>
            <a:r>
              <a:rPr lang="zh-TW" altLang="en-US" dirty="0"/>
              <a:t>大二分流後，學籍編入</a:t>
            </a:r>
            <a:r>
              <a:rPr lang="zh-TW" altLang="en-US" u="sng" dirty="0"/>
              <a:t>主修系</a:t>
            </a:r>
            <a:r>
              <a:rPr lang="zh-TW" altLang="en-US" dirty="0"/>
              <a:t>，</a:t>
            </a:r>
            <a:r>
              <a:rPr lang="zh-TW" altLang="en-US" u="sng" dirty="0"/>
              <a:t>分流</a:t>
            </a:r>
            <a:r>
              <a:rPr lang="zh-TW" altLang="en-US" dirty="0"/>
              <a:t>等同</a:t>
            </a:r>
            <a:r>
              <a:rPr lang="zh-TW" altLang="en-US" u="sng" dirty="0"/>
              <a:t>轉系</a:t>
            </a:r>
            <a:endParaRPr lang="en-US" altLang="zh-TW" u="sng" dirty="0"/>
          </a:p>
          <a:p>
            <a:pPr lvl="1"/>
            <a:r>
              <a:rPr lang="zh-TW" altLang="en-US" dirty="0"/>
              <a:t>分流後導師以</a:t>
            </a:r>
            <a:r>
              <a:rPr lang="zh-TW" altLang="en-US" dirty="0">
                <a:solidFill>
                  <a:srgbClr val="FF0000"/>
                </a:solidFill>
              </a:rPr>
              <a:t>主修系</a:t>
            </a:r>
            <a:r>
              <a:rPr lang="zh-TW" altLang="en-US" dirty="0"/>
              <a:t>為主，原學士班將不再設置導師</a:t>
            </a:r>
          </a:p>
          <a:p>
            <a:pPr lvl="1"/>
            <a:r>
              <a:rPr lang="zh-TW" altLang="en-US" dirty="0"/>
              <a:t>系學會：學士班仍保有系學會</a:t>
            </a:r>
            <a:endParaRPr lang="en-US" altLang="zh-TW"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0AB6FA12-3F24-448D-B8B6-625575D01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70" y="4724400"/>
            <a:ext cx="2057400" cy="2057400"/>
          </a:xfrm>
          <a:prstGeom prst="rect">
            <a:avLst/>
          </a:prstGeom>
        </p:spPr>
      </p:pic>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
        <p:nvSpPr>
          <p:cNvPr id="12" name="矩形 11">
            <a:extLst>
              <a:ext uri="{FF2B5EF4-FFF2-40B4-BE49-F238E27FC236}">
                <a16:creationId xmlns:a16="http://schemas.microsoft.com/office/drawing/2014/main" id="{A0D90B9F-BDF5-4438-9AAD-F5ECE38A71D2}"/>
              </a:ext>
            </a:extLst>
          </p:cNvPr>
          <p:cNvSpPr/>
          <p:nvPr/>
        </p:nvSpPr>
        <p:spPr>
          <a:xfrm>
            <a:off x="821690" y="4495800"/>
            <a:ext cx="1713230" cy="6217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6650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課程</a:t>
            </a:r>
            <a:endParaRPr lang="en-US" altLang="zh-TW" dirty="0"/>
          </a:p>
          <a:p>
            <a:pPr lvl="1"/>
            <a:r>
              <a:rPr lang="zh-TW" altLang="en-US" b="0" i="0" dirty="0">
                <a:solidFill>
                  <a:srgbClr val="616265"/>
                </a:solidFill>
                <a:effectLst/>
                <a:latin typeface="Arial" panose="020B0604020202020204" pitchFamily="34" charset="0"/>
              </a:rPr>
              <a:t>大一、大二電機資訊領域基礎課程</a:t>
            </a:r>
            <a:endParaRPr lang="en-US" altLang="zh-TW" b="0" i="0" dirty="0">
              <a:solidFill>
                <a:srgbClr val="616265"/>
              </a:solidFill>
              <a:effectLst/>
              <a:latin typeface="Arial" panose="020B0604020202020204" pitchFamily="34" charset="0"/>
            </a:endParaRPr>
          </a:p>
          <a:p>
            <a:pPr lvl="1"/>
            <a:r>
              <a:rPr lang="zh-TW" altLang="en-US" b="0" i="0" dirty="0">
                <a:solidFill>
                  <a:srgbClr val="616265"/>
                </a:solidFill>
                <a:effectLst/>
                <a:latin typeface="Arial" panose="020B0604020202020204" pitchFamily="34" charset="0"/>
              </a:rPr>
              <a:t>大三、大四時，則依個人興趣，至</a:t>
            </a:r>
            <a:r>
              <a:rPr lang="zh-TW" altLang="en-US" b="0" i="0" dirty="0">
                <a:solidFill>
                  <a:srgbClr val="FF0000"/>
                </a:solidFill>
                <a:effectLst/>
                <a:latin typeface="Arial" panose="020B0604020202020204" pitchFamily="34" charset="0"/>
              </a:rPr>
              <a:t>電機與資訊兩院各系</a:t>
            </a:r>
            <a:r>
              <a:rPr lang="zh-TW" altLang="en-US" b="0" i="0" u="sng" dirty="0">
                <a:solidFill>
                  <a:srgbClr val="616265"/>
                </a:solidFill>
                <a:effectLst/>
                <a:latin typeface="Arial" panose="020B0604020202020204" pitchFamily="34" charset="0"/>
              </a:rPr>
              <a:t>自由選修</a:t>
            </a:r>
            <a:r>
              <a:rPr lang="zh-TW" altLang="en-US" b="0" i="0" dirty="0">
                <a:solidFill>
                  <a:srgbClr val="616265"/>
                </a:solidFill>
                <a:effectLst/>
                <a:latin typeface="Arial" panose="020B0604020202020204" pitchFamily="34" charset="0"/>
              </a:rPr>
              <a:t>電機資訊領域跨領域專業核心課程，</a:t>
            </a:r>
            <a:endParaRPr lang="en-US" altLang="zh-TW" b="0" i="0" dirty="0">
              <a:solidFill>
                <a:srgbClr val="616265"/>
              </a:solidFill>
              <a:effectLst/>
              <a:latin typeface="Arial" panose="020B0604020202020204" pitchFamily="34" charset="0"/>
            </a:endParaRPr>
          </a:p>
          <a:p>
            <a:pPr lvl="1"/>
            <a:r>
              <a:rPr lang="zh-TW" altLang="en-US" b="0" i="0" dirty="0">
                <a:solidFill>
                  <a:srgbClr val="FF0000"/>
                </a:solidFill>
                <a:effectLst/>
                <a:latin typeface="Arial" panose="020B0604020202020204" pitchFamily="34" charset="0"/>
              </a:rPr>
              <a:t>分為</a:t>
            </a:r>
            <a:r>
              <a:rPr lang="zh-TW" altLang="en-US" b="0" i="0" dirty="0">
                <a:solidFill>
                  <a:srgbClr val="616265"/>
                </a:solidFill>
                <a:effectLst/>
                <a:latin typeface="Arial" panose="020B0604020202020204" pitchFamily="34" charset="0"/>
              </a:rPr>
              <a:t>「元件」、「電路」、「系統」、及「資訊」</a:t>
            </a:r>
            <a:r>
              <a:rPr lang="zh-TW" altLang="en-US" b="0" i="0" dirty="0">
                <a:solidFill>
                  <a:srgbClr val="FF0000"/>
                </a:solidFill>
                <a:effectLst/>
                <a:latin typeface="Arial" panose="020B0604020202020204" pitchFamily="34" charset="0"/>
              </a:rPr>
              <a:t>四組</a:t>
            </a:r>
            <a:endParaRPr lang="en-US" altLang="zh-TW" b="0" i="0" dirty="0">
              <a:solidFill>
                <a:srgbClr val="FF0000"/>
              </a:solidFill>
              <a:effectLst/>
              <a:latin typeface="Arial" panose="020B0604020202020204" pitchFamily="34" charset="0"/>
            </a:endParaRPr>
          </a:p>
          <a:p>
            <a:pPr lvl="1"/>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0AB6FA12-3F24-448D-B8B6-625575D01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70" y="152400"/>
            <a:ext cx="2057400" cy="2057400"/>
          </a:xfrm>
          <a:prstGeom prst="rect">
            <a:avLst/>
          </a:prstGeom>
        </p:spPr>
      </p:pic>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
        <p:nvSpPr>
          <p:cNvPr id="13" name="文字方塊 12">
            <a:extLst>
              <a:ext uri="{FF2B5EF4-FFF2-40B4-BE49-F238E27FC236}">
                <a16:creationId xmlns:a16="http://schemas.microsoft.com/office/drawing/2014/main" id="{7676FEF2-D320-49FA-ADAF-4824C7317A81}"/>
              </a:ext>
            </a:extLst>
          </p:cNvPr>
          <p:cNvSpPr txBox="1"/>
          <p:nvPr/>
        </p:nvSpPr>
        <p:spPr>
          <a:xfrm>
            <a:off x="381000" y="6280149"/>
            <a:ext cx="4572000" cy="369332"/>
          </a:xfrm>
          <a:prstGeom prst="rect">
            <a:avLst/>
          </a:prstGeom>
          <a:noFill/>
        </p:spPr>
        <p:txBody>
          <a:bodyPr wrap="square">
            <a:spAutoFit/>
          </a:bodyPr>
          <a:lstStyle/>
          <a:p>
            <a:r>
              <a:rPr lang="zh-TW" altLang="en-US" dirty="0">
                <a:hlinkClick r:id="rId5"/>
              </a:rPr>
              <a:t>https://eecshp.nycu.edu.tw/pages/course</a:t>
            </a:r>
            <a:r>
              <a:rPr lang="zh-TW" altLang="en-US" dirty="0"/>
              <a:t> </a:t>
            </a:r>
          </a:p>
        </p:txBody>
      </p:sp>
    </p:spTree>
    <p:extLst>
      <p:ext uri="{BB962C8B-B14F-4D97-AF65-F5344CB8AC3E}">
        <p14:creationId xmlns:p14="http://schemas.microsoft.com/office/powerpoint/2010/main" val="2659254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修業規定</a:t>
            </a:r>
            <a:endParaRPr lang="en-US" altLang="zh-TW" dirty="0"/>
          </a:p>
          <a:p>
            <a:pPr lvl="1"/>
            <a:r>
              <a:rPr lang="zh-TW" altLang="en-US" sz="2000" b="0" i="0" dirty="0">
                <a:solidFill>
                  <a:srgbClr val="FF0000"/>
                </a:solidFill>
                <a:effectLst/>
                <a:latin typeface="Arial" panose="020B0604020202020204" pitchFamily="34" charset="0"/>
              </a:rPr>
              <a:t>校定共同必修</a:t>
            </a:r>
            <a:r>
              <a:rPr lang="zh-TW" altLang="en-US" sz="2000" b="0" i="0" dirty="0">
                <a:effectLst/>
                <a:latin typeface="Arial" panose="020B0604020202020204" pitchFamily="34" charset="0"/>
              </a:rPr>
              <a:t>課程：至少</a:t>
            </a:r>
            <a:r>
              <a:rPr lang="en-US" altLang="zh-TW" sz="2000" b="0" i="0" dirty="0">
                <a:effectLst/>
                <a:latin typeface="Arial" panose="020B0604020202020204" pitchFamily="34" charset="0"/>
              </a:rPr>
              <a:t>28</a:t>
            </a:r>
            <a:r>
              <a:rPr lang="zh-TW" altLang="en-US" sz="2000" b="0" i="0" dirty="0">
                <a:effectLst/>
                <a:latin typeface="Arial" panose="020B0604020202020204" pitchFamily="34" charset="0"/>
              </a:rPr>
              <a:t>學分，至多採計</a:t>
            </a:r>
            <a:r>
              <a:rPr lang="en-US" altLang="zh-TW" sz="2000" b="0" i="0" dirty="0">
                <a:effectLst/>
                <a:latin typeface="Arial" panose="020B0604020202020204" pitchFamily="34" charset="0"/>
              </a:rPr>
              <a:t>40</a:t>
            </a:r>
            <a:r>
              <a:rPr lang="zh-TW" altLang="en-US" sz="2000" b="0" i="0" dirty="0">
                <a:effectLst/>
                <a:latin typeface="Arial" panose="020B0604020202020204" pitchFamily="34" charset="0"/>
              </a:rPr>
              <a:t>學分；包含通識課程及外語課程。</a:t>
            </a:r>
          </a:p>
          <a:p>
            <a:pPr lvl="1"/>
            <a:r>
              <a:rPr lang="zh-TW" altLang="en-US" sz="2000" b="0" i="0" dirty="0">
                <a:solidFill>
                  <a:srgbClr val="FF0000"/>
                </a:solidFill>
                <a:effectLst/>
                <a:latin typeface="Arial" panose="020B0604020202020204" pitchFamily="34" charset="0"/>
              </a:rPr>
              <a:t>基礎課程</a:t>
            </a:r>
            <a:r>
              <a:rPr lang="zh-TW" altLang="en-US" sz="2000" b="0" i="0" dirty="0">
                <a:effectLst/>
                <a:latin typeface="Arial" panose="020B0604020202020204" pitchFamily="34" charset="0"/>
              </a:rPr>
              <a:t>：</a:t>
            </a:r>
            <a:r>
              <a:rPr lang="en-US" altLang="zh-TW" sz="2000" b="0" i="0" dirty="0">
                <a:effectLst/>
                <a:latin typeface="Arial" panose="020B0604020202020204" pitchFamily="34" charset="0"/>
              </a:rPr>
              <a:t>57</a:t>
            </a:r>
            <a:r>
              <a:rPr lang="zh-TW" altLang="en-US" sz="2000" b="0" i="0" dirty="0">
                <a:effectLst/>
                <a:latin typeface="Arial" panose="020B0604020202020204" pitchFamily="34" charset="0"/>
              </a:rPr>
              <a:t>學分；包含電機、資訊跨領域基礎課程。</a:t>
            </a:r>
          </a:p>
          <a:p>
            <a:pPr lvl="1"/>
            <a:r>
              <a:rPr lang="zh-TW" altLang="en-US" sz="2000" b="0" i="0" dirty="0">
                <a:solidFill>
                  <a:srgbClr val="FF0000"/>
                </a:solidFill>
                <a:effectLst/>
                <a:latin typeface="Arial" panose="020B0604020202020204" pitchFamily="34" charset="0"/>
              </a:rPr>
              <a:t>核心課程</a:t>
            </a:r>
            <a:r>
              <a:rPr lang="zh-TW" altLang="en-US" sz="2000" b="0" i="0" dirty="0">
                <a:effectLst/>
                <a:latin typeface="Arial" panose="020B0604020202020204" pitchFamily="34" charset="0"/>
              </a:rPr>
              <a:t>：</a:t>
            </a:r>
            <a:r>
              <a:rPr lang="en-US" altLang="zh-TW" sz="2000" b="0" i="0" dirty="0">
                <a:effectLst/>
                <a:latin typeface="Arial" panose="020B0604020202020204" pitchFamily="34" charset="0"/>
              </a:rPr>
              <a:t>21</a:t>
            </a:r>
            <a:r>
              <a:rPr lang="zh-TW" altLang="en-US" sz="2000" b="0" i="0" dirty="0">
                <a:effectLst/>
                <a:latin typeface="Arial" panose="020B0604020202020204" pitchFamily="34" charset="0"/>
              </a:rPr>
              <a:t>學分；包含電機、資訊跨領域專業核心課程。</a:t>
            </a:r>
          </a:p>
          <a:p>
            <a:pPr lvl="1"/>
            <a:r>
              <a:rPr lang="zh-TW" altLang="en-US" sz="2000" b="0" i="0" dirty="0">
                <a:solidFill>
                  <a:srgbClr val="FF0000"/>
                </a:solidFill>
                <a:effectLst/>
                <a:latin typeface="Arial" panose="020B0604020202020204" pitchFamily="34" charset="0"/>
              </a:rPr>
              <a:t>自由選修</a:t>
            </a:r>
            <a:r>
              <a:rPr lang="zh-TW" altLang="en-US" sz="2000" b="0" i="0" dirty="0">
                <a:effectLst/>
                <a:latin typeface="Arial" panose="020B0604020202020204" pitchFamily="34" charset="0"/>
              </a:rPr>
              <a:t>課程：包含其他任何本校所承認之課程。</a:t>
            </a:r>
            <a:endParaRPr lang="en-US" altLang="zh-TW" sz="2000"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0AB6FA12-3F24-448D-B8B6-625575D01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70" y="152400"/>
            <a:ext cx="2057400" cy="2057400"/>
          </a:xfrm>
          <a:prstGeom prst="rect">
            <a:avLst/>
          </a:prstGeom>
        </p:spPr>
      </p:pic>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
        <p:nvSpPr>
          <p:cNvPr id="13" name="文字方塊 12">
            <a:extLst>
              <a:ext uri="{FF2B5EF4-FFF2-40B4-BE49-F238E27FC236}">
                <a16:creationId xmlns:a16="http://schemas.microsoft.com/office/drawing/2014/main" id="{7676FEF2-D320-49FA-ADAF-4824C7317A81}"/>
              </a:ext>
            </a:extLst>
          </p:cNvPr>
          <p:cNvSpPr txBox="1"/>
          <p:nvPr/>
        </p:nvSpPr>
        <p:spPr>
          <a:xfrm>
            <a:off x="381000" y="6280149"/>
            <a:ext cx="4572000" cy="369332"/>
          </a:xfrm>
          <a:prstGeom prst="rect">
            <a:avLst/>
          </a:prstGeom>
          <a:noFill/>
        </p:spPr>
        <p:txBody>
          <a:bodyPr wrap="square">
            <a:spAutoFit/>
          </a:bodyPr>
          <a:lstStyle/>
          <a:p>
            <a:r>
              <a:rPr lang="zh-TW" altLang="en-US" dirty="0">
                <a:hlinkClick r:id="rId5"/>
              </a:rPr>
              <a:t>https://eecshp.nycu.edu.tw/pages/course</a:t>
            </a:r>
            <a:r>
              <a:rPr lang="zh-TW" altLang="en-US" dirty="0"/>
              <a:t> </a:t>
            </a:r>
          </a:p>
        </p:txBody>
      </p:sp>
    </p:spTree>
    <p:extLst>
      <p:ext uri="{BB962C8B-B14F-4D97-AF65-F5344CB8AC3E}">
        <p14:creationId xmlns:p14="http://schemas.microsoft.com/office/powerpoint/2010/main" val="4027393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fontScale="92500" lnSpcReduction="10000"/>
          </a:bodyPr>
          <a:lstStyle/>
          <a:p>
            <a:r>
              <a:rPr lang="zh-TW" altLang="en-US" dirty="0"/>
              <a:t>修業規定</a:t>
            </a:r>
            <a:endParaRPr lang="en-US" altLang="zh-TW" dirty="0"/>
          </a:p>
          <a:p>
            <a:pPr lvl="1"/>
            <a:r>
              <a:rPr lang="zh-TW" altLang="en-US" sz="1900" b="0" i="0" dirty="0">
                <a:solidFill>
                  <a:srgbClr val="FF0000"/>
                </a:solidFill>
                <a:effectLst/>
                <a:latin typeface="Arial" panose="020B0604020202020204" pitchFamily="34" charset="0"/>
              </a:rPr>
              <a:t>核心課程</a:t>
            </a:r>
            <a:r>
              <a:rPr lang="en-US" altLang="zh-TW" sz="1900" b="0" i="0" dirty="0">
                <a:effectLst/>
                <a:latin typeface="Arial" panose="020B0604020202020204" pitchFamily="34" charset="0"/>
              </a:rPr>
              <a:t>21 </a:t>
            </a:r>
            <a:r>
              <a:rPr lang="zh-TW" altLang="en-US" sz="1900" b="0" i="0" dirty="0">
                <a:effectLst/>
                <a:latin typeface="Arial" panose="020B0604020202020204" pitchFamily="34" charset="0"/>
              </a:rPr>
              <a:t>學分：分為「元件」、「電路」、「系統」與 「資訊」四組（得跨組自由選修）</a:t>
            </a:r>
          </a:p>
          <a:p>
            <a:r>
              <a:rPr lang="zh-TW" altLang="en-US" sz="2400" b="0" i="0" dirty="0">
                <a:effectLst/>
                <a:latin typeface="Arial" panose="020B0604020202020204" pitchFamily="34" charset="0"/>
              </a:rPr>
              <a:t>「</a:t>
            </a:r>
            <a:r>
              <a:rPr lang="zh-TW" altLang="en-US" sz="2400" b="0" i="0" dirty="0">
                <a:solidFill>
                  <a:srgbClr val="FF0000"/>
                </a:solidFill>
                <a:effectLst/>
                <a:latin typeface="Arial" panose="020B0604020202020204" pitchFamily="34" charset="0"/>
              </a:rPr>
              <a:t>元件</a:t>
            </a:r>
            <a:r>
              <a:rPr lang="zh-TW" altLang="en-US" sz="2400" b="0" i="0" dirty="0">
                <a:effectLst/>
                <a:latin typeface="Arial" panose="020B0604020202020204" pitchFamily="34" charset="0"/>
              </a:rPr>
              <a:t>」</a:t>
            </a:r>
            <a:r>
              <a:rPr lang="en-US" altLang="zh-TW" sz="2400" b="0" i="0" dirty="0">
                <a:effectLst/>
                <a:latin typeface="Arial" panose="020B0604020202020204" pitchFamily="34" charset="0"/>
              </a:rPr>
              <a:t>: </a:t>
            </a:r>
          </a:p>
          <a:p>
            <a:pPr lvl="1"/>
            <a:r>
              <a:rPr lang="zh-TW" altLang="en-US" sz="1900" b="0" i="0" dirty="0">
                <a:effectLst/>
                <a:latin typeface="Arial" panose="020B0604020202020204" pitchFamily="34" charset="0"/>
              </a:rPr>
              <a:t>涵蓋固態電子</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電波</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光電領域</a:t>
            </a:r>
          </a:p>
          <a:p>
            <a:r>
              <a:rPr lang="zh-TW" altLang="en-US" sz="2400" b="0" i="0" dirty="0">
                <a:effectLst/>
                <a:latin typeface="Arial" panose="020B0604020202020204" pitchFamily="34" charset="0"/>
              </a:rPr>
              <a:t> 「</a:t>
            </a:r>
            <a:r>
              <a:rPr lang="zh-TW" altLang="en-US" sz="2400" b="0" i="0" dirty="0">
                <a:solidFill>
                  <a:srgbClr val="FF0000"/>
                </a:solidFill>
                <a:effectLst/>
                <a:latin typeface="Arial" panose="020B0604020202020204" pitchFamily="34" charset="0"/>
              </a:rPr>
              <a:t>電路</a:t>
            </a:r>
            <a:r>
              <a:rPr lang="zh-TW" altLang="en-US" sz="2400" b="0" i="0" dirty="0">
                <a:effectLst/>
                <a:latin typeface="Arial" panose="020B0604020202020204" pitchFamily="34" charset="0"/>
              </a:rPr>
              <a:t>」</a:t>
            </a:r>
            <a:r>
              <a:rPr lang="en-US" altLang="zh-TW" sz="2400" b="0" i="0" dirty="0">
                <a:effectLst/>
                <a:latin typeface="Arial" panose="020B0604020202020204" pitchFamily="34" charset="0"/>
              </a:rPr>
              <a:t>: </a:t>
            </a:r>
          </a:p>
          <a:p>
            <a:pPr lvl="1"/>
            <a:r>
              <a:rPr lang="zh-TW" altLang="en-US" sz="1900" b="0" i="0" dirty="0">
                <a:effectLst/>
                <a:latin typeface="Arial" panose="020B0604020202020204" pitchFamily="34" charset="0"/>
              </a:rPr>
              <a:t>涵蓋類比</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數位</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電路領域</a:t>
            </a:r>
          </a:p>
          <a:p>
            <a:r>
              <a:rPr lang="zh-TW" altLang="en-US" sz="2400" b="0" i="0" dirty="0">
                <a:effectLst/>
                <a:latin typeface="Arial" panose="020B0604020202020204" pitchFamily="34" charset="0"/>
              </a:rPr>
              <a:t> 「</a:t>
            </a:r>
            <a:r>
              <a:rPr lang="zh-TW" altLang="en-US" sz="2400" b="0" i="0" dirty="0">
                <a:solidFill>
                  <a:srgbClr val="FF0000"/>
                </a:solidFill>
                <a:effectLst/>
                <a:latin typeface="Arial" panose="020B0604020202020204" pitchFamily="34" charset="0"/>
              </a:rPr>
              <a:t>系統</a:t>
            </a:r>
            <a:r>
              <a:rPr lang="zh-TW" altLang="en-US" sz="2400" b="0" i="0" dirty="0">
                <a:effectLst/>
                <a:latin typeface="Arial" panose="020B0604020202020204" pitchFamily="34" charset="0"/>
              </a:rPr>
              <a:t>」</a:t>
            </a:r>
            <a:r>
              <a:rPr lang="en-US" altLang="zh-TW" sz="2400" b="0" i="0" dirty="0">
                <a:effectLst/>
                <a:latin typeface="Arial" panose="020B0604020202020204" pitchFamily="34" charset="0"/>
              </a:rPr>
              <a:t>: </a:t>
            </a:r>
          </a:p>
          <a:p>
            <a:pPr lvl="1"/>
            <a:r>
              <a:rPr lang="zh-TW" altLang="en-US" sz="1900" b="0" i="0" dirty="0">
                <a:effectLst/>
                <a:latin typeface="Arial" panose="020B0604020202020204" pitchFamily="34" charset="0"/>
              </a:rPr>
              <a:t>涵蓋通訊</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控制</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系統領域</a:t>
            </a:r>
          </a:p>
          <a:p>
            <a:r>
              <a:rPr lang="zh-TW" altLang="en-US" sz="2400" b="0" i="0" dirty="0">
                <a:effectLst/>
                <a:latin typeface="Arial" panose="020B0604020202020204" pitchFamily="34" charset="0"/>
              </a:rPr>
              <a:t> 「</a:t>
            </a:r>
            <a:r>
              <a:rPr lang="zh-TW" altLang="en-US" sz="2400" b="0" i="0" dirty="0">
                <a:solidFill>
                  <a:srgbClr val="FF0000"/>
                </a:solidFill>
                <a:effectLst/>
                <a:latin typeface="Arial" panose="020B0604020202020204" pitchFamily="34" charset="0"/>
              </a:rPr>
              <a:t>資訊</a:t>
            </a:r>
            <a:r>
              <a:rPr lang="zh-TW" altLang="en-US" sz="2400" b="0" i="0" dirty="0">
                <a:effectLst/>
                <a:latin typeface="Arial" panose="020B0604020202020204" pitchFamily="34" charset="0"/>
              </a:rPr>
              <a:t>」</a:t>
            </a:r>
            <a:r>
              <a:rPr lang="en-US" altLang="zh-TW" sz="2400" b="0" i="0" dirty="0">
                <a:effectLst/>
                <a:latin typeface="Arial" panose="020B0604020202020204" pitchFamily="34" charset="0"/>
              </a:rPr>
              <a:t>: </a:t>
            </a:r>
          </a:p>
          <a:p>
            <a:pPr lvl="1"/>
            <a:r>
              <a:rPr lang="zh-TW" altLang="en-US" sz="1900" b="0" i="0" dirty="0">
                <a:effectLst/>
                <a:latin typeface="Arial" panose="020B0604020202020204" pitchFamily="34" charset="0"/>
              </a:rPr>
              <a:t>涵蓋資訊</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網路</a:t>
            </a:r>
            <a:r>
              <a:rPr lang="en-US" altLang="zh-TW" sz="1900" b="0" i="0" dirty="0">
                <a:effectLst/>
                <a:latin typeface="Arial" panose="020B0604020202020204" pitchFamily="34" charset="0"/>
              </a:rPr>
              <a:t>/</a:t>
            </a:r>
            <a:r>
              <a:rPr lang="zh-TW" altLang="en-US" sz="1900" b="0" i="0" dirty="0">
                <a:effectLst/>
                <a:latin typeface="Arial" panose="020B0604020202020204" pitchFamily="34" charset="0"/>
              </a:rPr>
              <a:t>多媒體</a:t>
            </a:r>
            <a:endParaRPr lang="en-US" altLang="zh-TW" sz="1900"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fontScale="92500" lnSpcReduction="10000"/>
          </a:bodyPr>
          <a:lstStyle/>
          <a:p>
            <a:r>
              <a:rPr lang="zh-TW" altLang="en-US" dirty="0"/>
              <a:t>課程</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0AB6FA12-3F24-448D-B8B6-625575D01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70" y="152400"/>
            <a:ext cx="2057400" cy="2057400"/>
          </a:xfrm>
          <a:prstGeom prst="rect">
            <a:avLst/>
          </a:prstGeom>
        </p:spPr>
      </p:pic>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
        <p:nvSpPr>
          <p:cNvPr id="13" name="文字方塊 12">
            <a:extLst>
              <a:ext uri="{FF2B5EF4-FFF2-40B4-BE49-F238E27FC236}">
                <a16:creationId xmlns:a16="http://schemas.microsoft.com/office/drawing/2014/main" id="{7676FEF2-D320-49FA-ADAF-4824C7317A81}"/>
              </a:ext>
            </a:extLst>
          </p:cNvPr>
          <p:cNvSpPr txBox="1"/>
          <p:nvPr/>
        </p:nvSpPr>
        <p:spPr>
          <a:xfrm>
            <a:off x="381000" y="6280149"/>
            <a:ext cx="4572000" cy="369332"/>
          </a:xfrm>
          <a:prstGeom prst="rect">
            <a:avLst/>
          </a:prstGeom>
          <a:noFill/>
        </p:spPr>
        <p:txBody>
          <a:bodyPr wrap="square">
            <a:spAutoFit/>
          </a:bodyPr>
          <a:lstStyle/>
          <a:p>
            <a:r>
              <a:rPr lang="en-US" altLang="zh-TW" dirty="0">
                <a:hlinkClick r:id="rId5"/>
              </a:rPr>
              <a:t>https://eecshp.nycu.edu.tw/pages/curriculum</a:t>
            </a:r>
            <a:r>
              <a:rPr lang="zh-TW" altLang="en-US" dirty="0"/>
              <a:t> </a:t>
            </a:r>
          </a:p>
        </p:txBody>
      </p:sp>
    </p:spTree>
    <p:extLst>
      <p:ext uri="{BB962C8B-B14F-4D97-AF65-F5344CB8AC3E}">
        <p14:creationId xmlns:p14="http://schemas.microsoft.com/office/powerpoint/2010/main" val="45456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fontScale="92500" lnSpcReduction="10000"/>
          </a:bodyPr>
          <a:lstStyle/>
          <a:p>
            <a:r>
              <a:rPr lang="zh-TW" altLang="en-US" dirty="0"/>
              <a:t>專題</a:t>
            </a:r>
            <a:endParaRPr lang="en-US" altLang="zh-TW" dirty="0"/>
          </a:p>
          <a:p>
            <a:pPr lvl="1"/>
            <a:r>
              <a:rPr lang="zh-TW" altLang="en-US" sz="2200" b="0" i="0" dirty="0">
                <a:solidFill>
                  <a:srgbClr val="FF0000"/>
                </a:solidFill>
                <a:effectLst/>
                <a:latin typeface="Arial" panose="020B0604020202020204" pitchFamily="34" charset="0"/>
              </a:rPr>
              <a:t>大一</a:t>
            </a:r>
            <a:r>
              <a:rPr lang="zh-TW" altLang="en-US" sz="2200" b="0" i="0" dirty="0">
                <a:solidFill>
                  <a:srgbClr val="616265"/>
                </a:solidFill>
                <a:effectLst/>
                <a:latin typeface="Arial" panose="020B0604020202020204" pitchFamily="34" charset="0"/>
              </a:rPr>
              <a:t>必修「</a:t>
            </a:r>
            <a:r>
              <a:rPr lang="zh-TW" altLang="en-US" sz="2200" b="0" i="0" dirty="0">
                <a:solidFill>
                  <a:srgbClr val="FF0000"/>
                </a:solidFill>
                <a:effectLst/>
                <a:latin typeface="Arial" panose="020B0604020202020204" pitchFamily="34" charset="0"/>
              </a:rPr>
              <a:t>電機書報專題</a:t>
            </a:r>
            <a:r>
              <a:rPr lang="zh-TW" altLang="en-US" sz="2200" b="0" i="0" dirty="0">
                <a:solidFill>
                  <a:srgbClr val="616265"/>
                </a:solidFill>
                <a:effectLst/>
                <a:latin typeface="Arial" panose="020B0604020202020204" pitchFamily="34" charset="0"/>
              </a:rPr>
              <a:t>」與「</a:t>
            </a:r>
            <a:r>
              <a:rPr lang="zh-TW" altLang="en-US" sz="2200" b="0" i="0" dirty="0">
                <a:solidFill>
                  <a:srgbClr val="FF0000"/>
                </a:solidFill>
                <a:effectLst/>
                <a:latin typeface="Arial" panose="020B0604020202020204" pitchFamily="34" charset="0"/>
              </a:rPr>
              <a:t>資訊書報專題</a:t>
            </a:r>
            <a:r>
              <a:rPr lang="zh-TW" altLang="en-US" sz="2200" b="0" i="0" dirty="0">
                <a:solidFill>
                  <a:srgbClr val="616265"/>
                </a:solidFill>
                <a:effectLst/>
                <a:latin typeface="Arial" panose="020B0604020202020204" pitchFamily="34" charset="0"/>
              </a:rPr>
              <a:t>」課程中，可對兩院</a:t>
            </a:r>
            <a:r>
              <a:rPr lang="zh-TW" altLang="en-US" sz="2200" b="0" i="0" u="sng" dirty="0">
                <a:solidFill>
                  <a:srgbClr val="616265"/>
                </a:solidFill>
                <a:effectLst/>
                <a:latin typeface="Arial" panose="020B0604020202020204" pitchFamily="34" charset="0"/>
              </a:rPr>
              <a:t>各領域的教授實驗室</a:t>
            </a:r>
            <a:r>
              <a:rPr lang="zh-TW" altLang="en-US" sz="2200" b="0" i="0" dirty="0">
                <a:solidFill>
                  <a:srgbClr val="616265"/>
                </a:solidFill>
                <a:effectLst/>
                <a:latin typeface="Arial" panose="020B0604020202020204" pitchFamily="34" charset="0"/>
              </a:rPr>
              <a:t>有初步的認識；</a:t>
            </a:r>
            <a:endParaRPr lang="en-US" altLang="zh-TW" sz="2200" b="0" i="0" dirty="0">
              <a:solidFill>
                <a:srgbClr val="616265"/>
              </a:solidFill>
              <a:effectLst/>
              <a:latin typeface="Arial" panose="020B0604020202020204" pitchFamily="34" charset="0"/>
            </a:endParaRPr>
          </a:p>
          <a:p>
            <a:pPr lvl="1"/>
            <a:r>
              <a:rPr lang="zh-TW" altLang="en-US" sz="2200" b="0" i="0" dirty="0">
                <a:solidFill>
                  <a:srgbClr val="FF0000"/>
                </a:solidFill>
                <a:effectLst/>
                <a:latin typeface="Arial" panose="020B0604020202020204" pitchFamily="34" charset="0"/>
              </a:rPr>
              <a:t>大二</a:t>
            </a:r>
            <a:r>
              <a:rPr lang="zh-TW" altLang="en-US" sz="2200" b="0" i="0" dirty="0">
                <a:solidFill>
                  <a:srgbClr val="616265"/>
                </a:solidFill>
                <a:effectLst/>
                <a:latin typeface="Arial" panose="020B0604020202020204" pitchFamily="34" charset="0"/>
              </a:rPr>
              <a:t>上「</a:t>
            </a:r>
            <a:r>
              <a:rPr lang="zh-TW" altLang="en-US" sz="2200" b="0" i="0" dirty="0">
                <a:solidFill>
                  <a:srgbClr val="FF0000"/>
                </a:solidFill>
                <a:effectLst/>
                <a:latin typeface="Arial" panose="020B0604020202020204" pitchFamily="34" charset="0"/>
              </a:rPr>
              <a:t>電機資訊科技</a:t>
            </a:r>
            <a:r>
              <a:rPr lang="zh-TW" altLang="en-US" sz="2200" b="0" i="0" dirty="0">
                <a:solidFill>
                  <a:srgbClr val="616265"/>
                </a:solidFill>
                <a:effectLst/>
                <a:latin typeface="Arial" panose="020B0604020202020204" pitchFamily="34" charset="0"/>
              </a:rPr>
              <a:t>」演講課程，可對兩院各領域的</a:t>
            </a:r>
            <a:r>
              <a:rPr lang="zh-TW" altLang="en-US" sz="2200" b="0" i="0" u="sng" dirty="0">
                <a:solidFill>
                  <a:srgbClr val="616265"/>
                </a:solidFill>
                <a:effectLst/>
                <a:latin typeface="Arial" panose="020B0604020202020204" pitchFamily="34" charset="0"/>
              </a:rPr>
              <a:t>專業課程</a:t>
            </a:r>
            <a:r>
              <a:rPr lang="zh-TW" altLang="en-US" sz="2200" b="0" i="0" dirty="0">
                <a:solidFill>
                  <a:srgbClr val="616265"/>
                </a:solidFill>
                <a:effectLst/>
                <a:latin typeface="Arial" panose="020B0604020202020204" pitchFamily="34" charset="0"/>
              </a:rPr>
              <a:t>與</a:t>
            </a:r>
            <a:r>
              <a:rPr lang="zh-TW" altLang="en-US" sz="2200" b="0" i="0" u="sng" dirty="0">
                <a:solidFill>
                  <a:srgbClr val="616265"/>
                </a:solidFill>
                <a:effectLst/>
                <a:latin typeface="Arial" panose="020B0604020202020204" pitchFamily="34" charset="0"/>
              </a:rPr>
              <a:t>研究領域</a:t>
            </a:r>
            <a:r>
              <a:rPr lang="zh-TW" altLang="en-US" sz="2200" b="0" i="0" dirty="0">
                <a:solidFill>
                  <a:srgbClr val="616265"/>
                </a:solidFill>
                <a:effectLst/>
                <a:latin typeface="Arial" panose="020B0604020202020204" pitchFamily="34" charset="0"/>
              </a:rPr>
              <a:t>有進一步的了解；</a:t>
            </a:r>
            <a:endParaRPr lang="en-US" altLang="zh-TW" sz="2200" b="0" i="0" dirty="0">
              <a:solidFill>
                <a:srgbClr val="616265"/>
              </a:solidFill>
              <a:effectLst/>
              <a:latin typeface="Arial" panose="020B0604020202020204" pitchFamily="34" charset="0"/>
            </a:endParaRPr>
          </a:p>
          <a:p>
            <a:pPr lvl="1"/>
            <a:r>
              <a:rPr lang="zh-TW" altLang="en-US" sz="2200" b="0" i="0" dirty="0">
                <a:solidFill>
                  <a:srgbClr val="FF0000"/>
                </a:solidFill>
                <a:effectLst/>
                <a:latin typeface="Arial" panose="020B0604020202020204" pitchFamily="34" charset="0"/>
              </a:rPr>
              <a:t>大三</a:t>
            </a:r>
            <a:r>
              <a:rPr lang="zh-TW" altLang="en-US" sz="2200" b="0" i="0" dirty="0">
                <a:solidFill>
                  <a:srgbClr val="616265"/>
                </a:solidFill>
                <a:effectLst/>
                <a:latin typeface="Arial" panose="020B0604020202020204" pitchFamily="34" charset="0"/>
              </a:rPr>
              <a:t>以後必修</a:t>
            </a:r>
            <a:r>
              <a:rPr lang="zh-TW" altLang="en-US" sz="2200" b="0" i="0" u="sng" dirty="0">
                <a:solidFill>
                  <a:srgbClr val="616265"/>
                </a:solidFill>
                <a:effectLst/>
                <a:latin typeface="Arial" panose="020B0604020202020204" pitchFamily="34" charset="0"/>
              </a:rPr>
              <a:t>至少兩學期</a:t>
            </a:r>
            <a:r>
              <a:rPr lang="zh-TW" altLang="en-US" sz="2200" b="0" i="0" dirty="0">
                <a:solidFill>
                  <a:srgbClr val="616265"/>
                </a:solidFill>
                <a:effectLst/>
                <a:latin typeface="Arial" panose="020B0604020202020204" pitchFamily="34" charset="0"/>
              </a:rPr>
              <a:t>的</a:t>
            </a:r>
            <a:r>
              <a:rPr lang="zh-TW" altLang="en-US" sz="2200" b="0" i="0" dirty="0">
                <a:solidFill>
                  <a:srgbClr val="FF0000"/>
                </a:solidFill>
                <a:effectLst/>
                <a:latin typeface="Arial" panose="020B0604020202020204" pitchFamily="34" charset="0"/>
              </a:rPr>
              <a:t>各系專題課程設計</a:t>
            </a:r>
            <a:r>
              <a:rPr lang="en-US" altLang="zh-TW" sz="2200" b="0" i="0" dirty="0">
                <a:solidFill>
                  <a:srgbClr val="616265"/>
                </a:solidFill>
                <a:effectLst/>
                <a:latin typeface="Arial" panose="020B0604020202020204" pitchFamily="34" charset="0"/>
              </a:rPr>
              <a:t>(</a:t>
            </a:r>
            <a:r>
              <a:rPr lang="zh-TW" altLang="en-US" sz="2200" b="0" i="0" dirty="0">
                <a:solidFill>
                  <a:srgbClr val="616265"/>
                </a:solidFill>
                <a:effectLst/>
                <a:latin typeface="Arial" panose="020B0604020202020204" pitchFamily="34" charset="0"/>
              </a:rPr>
              <a:t>優秀同學</a:t>
            </a:r>
            <a:r>
              <a:rPr lang="zh-TW" altLang="en-US" sz="2200" b="0" i="0" dirty="0">
                <a:solidFill>
                  <a:srgbClr val="FF0000"/>
                </a:solidFill>
                <a:effectLst/>
                <a:latin typeface="Arial" panose="020B0604020202020204" pitchFamily="34" charset="0"/>
              </a:rPr>
              <a:t>可提早從大二</a:t>
            </a:r>
            <a:r>
              <a:rPr lang="zh-TW" altLang="en-US" sz="2200" b="0" i="0" dirty="0">
                <a:solidFill>
                  <a:srgbClr val="616265"/>
                </a:solidFill>
                <a:effectLst/>
                <a:latin typeface="Arial" panose="020B0604020202020204" pitchFamily="34" charset="0"/>
              </a:rPr>
              <a:t>開始</a:t>
            </a:r>
            <a:r>
              <a:rPr lang="en-US" altLang="zh-TW" sz="2200" b="0" i="0" dirty="0">
                <a:solidFill>
                  <a:srgbClr val="616265"/>
                </a:solidFill>
                <a:effectLst/>
                <a:latin typeface="Arial" panose="020B0604020202020204" pitchFamily="34" charset="0"/>
              </a:rPr>
              <a:t>)</a:t>
            </a:r>
            <a:r>
              <a:rPr lang="zh-TW" altLang="en-US" sz="2200" b="0" i="0" dirty="0">
                <a:solidFill>
                  <a:srgbClr val="616265"/>
                </a:solidFill>
                <a:effectLst/>
                <a:latin typeface="Arial" panose="020B0604020202020204" pitchFamily="34" charset="0"/>
              </a:rPr>
              <a:t>，則可促進同學在大三、大四期間</a:t>
            </a:r>
            <a:r>
              <a:rPr lang="zh-TW" altLang="en-US" sz="2200" b="0" i="0" dirty="0">
                <a:solidFill>
                  <a:srgbClr val="FF0000"/>
                </a:solidFill>
                <a:effectLst/>
                <a:latin typeface="Arial" panose="020B0604020202020204" pitchFamily="34" charset="0"/>
              </a:rPr>
              <a:t>實際參與電機學院或資訊學院之教授的研究團隊</a:t>
            </a:r>
            <a:r>
              <a:rPr lang="zh-TW" altLang="en-US" sz="2200" b="0" i="0" dirty="0">
                <a:solidFill>
                  <a:srgbClr val="616265"/>
                </a:solidFill>
                <a:effectLst/>
                <a:latin typeface="Arial" panose="020B0604020202020204" pitchFamily="34" charset="0"/>
              </a:rPr>
              <a:t>。</a:t>
            </a:r>
            <a:endParaRPr lang="en-US" altLang="zh-TW" sz="2200"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fontScale="92500" lnSpcReduction="10000"/>
          </a:bodyPr>
          <a:lstStyle/>
          <a:p>
            <a:r>
              <a:rPr lang="zh-TW" altLang="en-US" dirty="0"/>
              <a:t>課程</a:t>
            </a:r>
            <a:endParaRPr lang="en-US" altLang="zh-TW" dirty="0"/>
          </a:p>
          <a:p>
            <a:pPr lvl="1"/>
            <a:r>
              <a:rPr lang="zh-TW" altLang="en-US" dirty="0">
                <a:solidFill>
                  <a:srgbClr val="FF0000"/>
                </a:solidFill>
              </a:rPr>
              <a:t>分流後</a:t>
            </a:r>
            <a:r>
              <a:rPr lang="zh-TW" altLang="en-US" u="sng" dirty="0"/>
              <a:t>同學的</a:t>
            </a:r>
            <a:r>
              <a:rPr lang="zh-TW" altLang="en-US" u="sng" dirty="0">
                <a:solidFill>
                  <a:srgbClr val="FF0000"/>
                </a:solidFill>
              </a:rPr>
              <a:t>權利義務</a:t>
            </a:r>
            <a:r>
              <a:rPr lang="zh-TW" altLang="en-US" dirty="0"/>
              <a:t>與</a:t>
            </a:r>
            <a:r>
              <a:rPr lang="zh-TW" altLang="en-US" dirty="0">
                <a:solidFill>
                  <a:srgbClr val="FF0000"/>
                </a:solidFill>
              </a:rPr>
              <a:t>畢業證書授予學位</a:t>
            </a:r>
            <a:r>
              <a:rPr lang="zh-TW" altLang="en-US" dirty="0"/>
              <a:t>同於</a:t>
            </a:r>
            <a:r>
              <a:rPr lang="zh-TW" altLang="en-US" u="sng" dirty="0"/>
              <a:t>分流後</a:t>
            </a:r>
            <a:r>
              <a:rPr lang="zh-TW" altLang="en-US" u="sng" dirty="0">
                <a:solidFill>
                  <a:srgbClr val="FF0000"/>
                </a:solidFill>
              </a:rPr>
              <a:t>主修系</a:t>
            </a:r>
            <a:r>
              <a:rPr lang="zh-TW" altLang="en-US" u="sng" dirty="0"/>
              <a:t>學生</a:t>
            </a:r>
            <a:r>
              <a:rPr lang="zh-TW" altLang="en-US" b="0" i="0" dirty="0">
                <a:solidFill>
                  <a:srgbClr val="616265"/>
                </a:solidFill>
                <a:effectLst/>
                <a:latin typeface="Arial" panose="020B0604020202020204" pitchFamily="34" charset="0"/>
              </a:rPr>
              <a:t>。</a:t>
            </a:r>
            <a:endParaRPr lang="zh-TW" altLang="en-US" u="sng"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0AB6FA12-3F24-448D-B8B6-625575D01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70" y="152400"/>
            <a:ext cx="2057400" cy="2057400"/>
          </a:xfrm>
          <a:prstGeom prst="rect">
            <a:avLst/>
          </a:prstGeom>
        </p:spPr>
      </p:pic>
      <p:pic>
        <p:nvPicPr>
          <p:cNvPr id="11" name="內容版面配置區 4">
            <a:extLst>
              <a:ext uri="{FF2B5EF4-FFF2-40B4-BE49-F238E27FC236}">
                <a16:creationId xmlns:a16="http://schemas.microsoft.com/office/drawing/2014/main" id="{1BEDF382-3669-4C45-AF22-F2D649642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
        <p:nvSpPr>
          <p:cNvPr id="13" name="文字方塊 12">
            <a:extLst>
              <a:ext uri="{FF2B5EF4-FFF2-40B4-BE49-F238E27FC236}">
                <a16:creationId xmlns:a16="http://schemas.microsoft.com/office/drawing/2014/main" id="{7676FEF2-D320-49FA-ADAF-4824C7317A81}"/>
              </a:ext>
            </a:extLst>
          </p:cNvPr>
          <p:cNvSpPr txBox="1"/>
          <p:nvPr/>
        </p:nvSpPr>
        <p:spPr>
          <a:xfrm>
            <a:off x="381000" y="6280149"/>
            <a:ext cx="4572000" cy="369332"/>
          </a:xfrm>
          <a:prstGeom prst="rect">
            <a:avLst/>
          </a:prstGeom>
          <a:noFill/>
        </p:spPr>
        <p:txBody>
          <a:bodyPr wrap="square">
            <a:spAutoFit/>
          </a:bodyPr>
          <a:lstStyle/>
          <a:p>
            <a:r>
              <a:rPr lang="zh-TW" altLang="en-US" dirty="0">
                <a:hlinkClick r:id="rId5"/>
              </a:rPr>
              <a:t>https://eecshp.nycu.edu.tw/pages/course</a:t>
            </a:r>
            <a:r>
              <a:rPr lang="zh-TW" altLang="en-US" dirty="0"/>
              <a:t> </a:t>
            </a:r>
          </a:p>
        </p:txBody>
      </p:sp>
    </p:spTree>
    <p:extLst>
      <p:ext uri="{BB962C8B-B14F-4D97-AF65-F5344CB8AC3E}">
        <p14:creationId xmlns:p14="http://schemas.microsoft.com/office/powerpoint/2010/main" val="216212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F9130D19-075E-44F2-A28E-A8A27FFA30E6}"/>
              </a:ext>
            </a:extLst>
          </p:cNvPr>
          <p:cNvGraphicFramePr>
            <a:graphicFrameLocks noGrp="1"/>
          </p:cNvGraphicFramePr>
          <p:nvPr>
            <p:extLst>
              <p:ext uri="{D42A27DB-BD31-4B8C-83A1-F6EECF244321}">
                <p14:modId xmlns:p14="http://schemas.microsoft.com/office/powerpoint/2010/main" val="136752852"/>
              </p:ext>
            </p:extLst>
          </p:nvPr>
        </p:nvGraphicFramePr>
        <p:xfrm>
          <a:off x="209550" y="1066800"/>
          <a:ext cx="8724899" cy="5751784"/>
        </p:xfrm>
        <a:graphic>
          <a:graphicData uri="http://schemas.openxmlformats.org/drawingml/2006/table">
            <a:tbl>
              <a:tblPr firstRow="1" bandRow="1">
                <a:tableStyleId>{5C22544A-7EE6-4342-B048-85BDC9FD1C3A}</a:tableStyleId>
              </a:tblPr>
              <a:tblGrid>
                <a:gridCol w="2077357">
                  <a:extLst>
                    <a:ext uri="{9D8B030D-6E8A-4147-A177-3AD203B41FA5}">
                      <a16:colId xmlns:a16="http://schemas.microsoft.com/office/drawing/2014/main" val="2192301842"/>
                    </a:ext>
                  </a:extLst>
                </a:gridCol>
                <a:gridCol w="761093">
                  <a:extLst>
                    <a:ext uri="{9D8B030D-6E8A-4147-A177-3AD203B41FA5}">
                      <a16:colId xmlns:a16="http://schemas.microsoft.com/office/drawing/2014/main" val="94002179"/>
                    </a:ext>
                  </a:extLst>
                </a:gridCol>
                <a:gridCol w="5886449">
                  <a:extLst>
                    <a:ext uri="{9D8B030D-6E8A-4147-A177-3AD203B41FA5}">
                      <a16:colId xmlns:a16="http://schemas.microsoft.com/office/drawing/2014/main" val="3151130115"/>
                    </a:ext>
                  </a:extLst>
                </a:gridCol>
              </a:tblGrid>
              <a:tr h="556161">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校系（組）、學程名稱</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招生名額</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備註</a:t>
                      </a:r>
                    </a:p>
                  </a:txBody>
                  <a:tcPr/>
                </a:tc>
                <a:extLst>
                  <a:ext uri="{0D108BD9-81ED-4DB2-BD59-A6C34878D82A}">
                    <a16:rowId xmlns:a16="http://schemas.microsoft.com/office/drawing/2014/main" val="828050498"/>
                  </a:ext>
                </a:extLst>
              </a:tr>
              <a:tr h="1839374">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國立臺灣科技大學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不分系學士班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40</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本班學生</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第一年的學籍在本班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（一年級下學期選定主修系別），</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二年級起分流各系</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。分流時學生可根據個人之專長興趣，自工程、電資、管理、設計、人文社會等五個學院中的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個系（唯設計系須通過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門指定課程方可分流設計系）、應用科技學士學位學程（需經甄選），選擇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個主修系，沒有名額限制。</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分流後同學的權利義務與畢業證書授予學位同於分流後主修系學生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txBody>
                  <a:tcPr/>
                </a:tc>
                <a:extLst>
                  <a:ext uri="{0D108BD9-81ED-4DB2-BD59-A6C34878D82A}">
                    <a16:rowId xmlns:a16="http://schemas.microsoft.com/office/drawing/2014/main" val="2586916323"/>
                  </a:ext>
                </a:extLst>
              </a:tr>
              <a:tr h="1271224">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國立臺灣科技大學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工程學士班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本班學生於一年級下學期選定主修系別，</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二年級起分流各系</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。分流時學生可依個人之專長興趣，選定本院所屬之機械工程系、材料科學與工程系、營建工程系、化學工程系等任一系為主修。</a:t>
                      </a:r>
                    </a:p>
                  </a:txBody>
                  <a:tcPr/>
                </a:tc>
                <a:extLst>
                  <a:ext uri="{0D108BD9-81ED-4DB2-BD59-A6C34878D82A}">
                    <a16:rowId xmlns:a16="http://schemas.microsoft.com/office/drawing/2014/main" val="3414767169"/>
                  </a:ext>
                </a:extLst>
              </a:tr>
              <a:tr h="556161">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國立臺灣科技大學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電資學士班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本班學生於一年級下學期選定主修系別，</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二年級起分流各系</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。分流時學生可依個人之專長興趣，選定本院所屬</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之資訊工程系、電機工程系、電子工程系等任一系為主修。</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分流後本班同學的權利義務與原主修系學生相同</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txBody>
                  <a:tcPr/>
                </a:tc>
                <a:extLst>
                  <a:ext uri="{0D108BD9-81ED-4DB2-BD59-A6C34878D82A}">
                    <a16:rowId xmlns:a16="http://schemas.microsoft.com/office/drawing/2014/main" val="4147278212"/>
                  </a:ext>
                </a:extLst>
              </a:tr>
              <a:tr h="322220">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國立臺灣科技大學 管理學士班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40</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管理學士班主修為財務金融及科技管理領域課程，</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可申請管院各系為雙主修或輔系</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txBody>
                  <a:tcPr/>
                </a:tc>
                <a:extLst>
                  <a:ext uri="{0D108BD9-81ED-4DB2-BD59-A6C34878D82A}">
                    <a16:rowId xmlns:a16="http://schemas.microsoft.com/office/drawing/2014/main" val="2776696815"/>
                  </a:ext>
                </a:extLst>
              </a:tr>
            </a:tbl>
          </a:graphicData>
        </a:graphic>
      </p:graphicFrame>
      <p:pic>
        <p:nvPicPr>
          <p:cNvPr id="5" name="內容版面配置區 4">
            <a:extLst>
              <a:ext uri="{FF2B5EF4-FFF2-40B4-BE49-F238E27FC236}">
                <a16:creationId xmlns:a16="http://schemas.microsoft.com/office/drawing/2014/main" id="{3235C511-8FB6-4933-9538-1E2FEEE9120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9000" y="94594"/>
            <a:ext cx="1619251" cy="1619251"/>
          </a:xfrm>
        </p:spPr>
      </p:pic>
      <p:sp>
        <p:nvSpPr>
          <p:cNvPr id="2" name="文字方塊 1">
            <a:extLst>
              <a:ext uri="{FF2B5EF4-FFF2-40B4-BE49-F238E27FC236}">
                <a16:creationId xmlns:a16="http://schemas.microsoft.com/office/drawing/2014/main" id="{DEE3FBD3-9765-4957-96BA-3187E8555442}"/>
              </a:ext>
            </a:extLst>
          </p:cNvPr>
          <p:cNvSpPr txBox="1"/>
          <p:nvPr/>
        </p:nvSpPr>
        <p:spPr>
          <a:xfrm>
            <a:off x="170872" y="381000"/>
            <a:ext cx="6915728" cy="523220"/>
          </a:xfrm>
          <a:prstGeom prst="rect">
            <a:avLst/>
          </a:prstGeom>
          <a:noFill/>
        </p:spPr>
        <p:txBody>
          <a:bodyPr wrap="square" rtlCol="0">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112</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學年度 四技申請入學聯合招生簡章分則</a:t>
            </a:r>
          </a:p>
        </p:txBody>
      </p:sp>
    </p:spTree>
    <p:extLst>
      <p:ext uri="{BB962C8B-B14F-4D97-AF65-F5344CB8AC3E}">
        <p14:creationId xmlns:p14="http://schemas.microsoft.com/office/powerpoint/2010/main" val="1883626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7C920-BBB0-4B5E-9AA8-8FF7981DD96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FFCCBD-1AB2-40FA-88DF-EFD9FEF0873D}"/>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45CBF989-0736-4C6D-AEC2-62C82509DEA6}"/>
              </a:ext>
            </a:extLst>
          </p:cNvPr>
          <p:cNvPicPr>
            <a:picLocks noChangeAspect="1"/>
          </p:cNvPicPr>
          <p:nvPr/>
        </p:nvPicPr>
        <p:blipFill>
          <a:blip r:embed="rId2"/>
          <a:stretch>
            <a:fillRect/>
          </a:stretch>
        </p:blipFill>
        <p:spPr>
          <a:xfrm>
            <a:off x="0" y="1747896"/>
            <a:ext cx="9144000" cy="2062104"/>
          </a:xfrm>
          <a:prstGeom prst="rect">
            <a:avLst/>
          </a:prstGeom>
        </p:spPr>
      </p:pic>
      <p:sp>
        <p:nvSpPr>
          <p:cNvPr id="7" name="矩形 6">
            <a:extLst>
              <a:ext uri="{FF2B5EF4-FFF2-40B4-BE49-F238E27FC236}">
                <a16:creationId xmlns:a16="http://schemas.microsoft.com/office/drawing/2014/main" id="{BFE7D75E-A190-447B-8472-4CF208346115}"/>
              </a:ext>
            </a:extLst>
          </p:cNvPr>
          <p:cNvSpPr/>
          <p:nvPr/>
        </p:nvSpPr>
        <p:spPr>
          <a:xfrm>
            <a:off x="6781800" y="1600200"/>
            <a:ext cx="22098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Tree>
    <p:extLst>
      <p:ext uri="{BB962C8B-B14F-4D97-AF65-F5344CB8AC3E}">
        <p14:creationId xmlns:p14="http://schemas.microsoft.com/office/powerpoint/2010/main" val="1020097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D9CD693B-71E3-4A03-8258-94C886F898C9}"/>
              </a:ext>
            </a:extLst>
          </p:cNvPr>
          <p:cNvGraphicFramePr>
            <a:graphicFrameLocks noGrp="1"/>
          </p:cNvGraphicFramePr>
          <p:nvPr>
            <p:extLst>
              <p:ext uri="{D42A27DB-BD31-4B8C-83A1-F6EECF244321}">
                <p14:modId xmlns:p14="http://schemas.microsoft.com/office/powerpoint/2010/main" val="1304928181"/>
              </p:ext>
            </p:extLst>
          </p:nvPr>
        </p:nvGraphicFramePr>
        <p:xfrm>
          <a:off x="209550" y="2286000"/>
          <a:ext cx="8724899" cy="2388014"/>
        </p:xfrm>
        <a:graphic>
          <a:graphicData uri="http://schemas.openxmlformats.org/drawingml/2006/table">
            <a:tbl>
              <a:tblPr firstRow="1" bandRow="1">
                <a:tableStyleId>{5C22544A-7EE6-4342-B048-85BDC9FD1C3A}</a:tableStyleId>
              </a:tblPr>
              <a:tblGrid>
                <a:gridCol w="2077357">
                  <a:extLst>
                    <a:ext uri="{9D8B030D-6E8A-4147-A177-3AD203B41FA5}">
                      <a16:colId xmlns:a16="http://schemas.microsoft.com/office/drawing/2014/main" val="2192301842"/>
                    </a:ext>
                  </a:extLst>
                </a:gridCol>
                <a:gridCol w="761093">
                  <a:extLst>
                    <a:ext uri="{9D8B030D-6E8A-4147-A177-3AD203B41FA5}">
                      <a16:colId xmlns:a16="http://schemas.microsoft.com/office/drawing/2014/main" val="94002179"/>
                    </a:ext>
                  </a:extLst>
                </a:gridCol>
                <a:gridCol w="5886449">
                  <a:extLst>
                    <a:ext uri="{9D8B030D-6E8A-4147-A177-3AD203B41FA5}">
                      <a16:colId xmlns:a16="http://schemas.microsoft.com/office/drawing/2014/main" val="3151130115"/>
                    </a:ext>
                  </a:extLst>
                </a:gridCol>
              </a:tblGrid>
              <a:tr h="556161">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校系（組）、學程名稱</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招生名額</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備註</a:t>
                      </a:r>
                    </a:p>
                  </a:txBody>
                  <a:tcPr/>
                </a:tc>
                <a:extLst>
                  <a:ext uri="{0D108BD9-81ED-4DB2-BD59-A6C34878D82A}">
                    <a16:rowId xmlns:a16="http://schemas.microsoft.com/office/drawing/2014/main" val="828050498"/>
                  </a:ext>
                </a:extLst>
              </a:tr>
              <a:tr h="1747934">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國立雲林科技大學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工程科技菁英班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60</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本班大一不分系，</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大二依學生志願</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(107</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學年度起取消人數限制。</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分流至工程學院各系所</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機械、電機、電子、資工、化工</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，各系所分流名額不設限；其中部分系所課程內容包含程式設計、數位邏輯設計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等，故本班符合大學程式設計先修檢測（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APCS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）第一階段成績超額篩選。</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586916323"/>
                  </a:ext>
                </a:extLst>
              </a:tr>
            </a:tbl>
          </a:graphicData>
        </a:graphic>
      </p:graphicFrame>
      <p:pic>
        <p:nvPicPr>
          <p:cNvPr id="5" name="內容版面配置區 4">
            <a:extLst>
              <a:ext uri="{FF2B5EF4-FFF2-40B4-BE49-F238E27FC236}">
                <a16:creationId xmlns:a16="http://schemas.microsoft.com/office/drawing/2014/main" id="{85FA6C78-01A5-489A-BD37-996290BFC0A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4200" y="304800"/>
            <a:ext cx="1703093" cy="1671772"/>
          </a:xfrm>
        </p:spPr>
      </p:pic>
      <p:sp>
        <p:nvSpPr>
          <p:cNvPr id="4" name="文字方塊 3">
            <a:extLst>
              <a:ext uri="{FF2B5EF4-FFF2-40B4-BE49-F238E27FC236}">
                <a16:creationId xmlns:a16="http://schemas.microsoft.com/office/drawing/2014/main" id="{BB35D5BD-27ED-4D9D-9C32-167BD43CA5CF}"/>
              </a:ext>
            </a:extLst>
          </p:cNvPr>
          <p:cNvSpPr txBox="1"/>
          <p:nvPr/>
        </p:nvSpPr>
        <p:spPr>
          <a:xfrm>
            <a:off x="170872" y="381000"/>
            <a:ext cx="6915728" cy="523220"/>
          </a:xfrm>
          <a:prstGeom prst="rect">
            <a:avLst/>
          </a:prstGeom>
          <a:noFill/>
        </p:spPr>
        <p:txBody>
          <a:bodyPr wrap="square" rtlCol="0">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112</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學年度 四技申請入學聯合招生簡章分則</a:t>
            </a:r>
          </a:p>
        </p:txBody>
      </p:sp>
    </p:spTree>
    <p:extLst>
      <p:ext uri="{BB962C8B-B14F-4D97-AF65-F5344CB8AC3E}">
        <p14:creationId xmlns:p14="http://schemas.microsoft.com/office/powerpoint/2010/main" val="867735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C91E31A-AE38-4CE9-89DA-5F44EAE63CF1}"/>
              </a:ext>
            </a:extLst>
          </p:cNvPr>
          <p:cNvGraphicFramePr>
            <a:graphicFrameLocks noGrp="1"/>
          </p:cNvGraphicFramePr>
          <p:nvPr>
            <p:extLst>
              <p:ext uri="{D42A27DB-BD31-4B8C-83A1-F6EECF244321}">
                <p14:modId xmlns:p14="http://schemas.microsoft.com/office/powerpoint/2010/main" val="3057900165"/>
              </p:ext>
            </p:extLst>
          </p:nvPr>
        </p:nvGraphicFramePr>
        <p:xfrm>
          <a:off x="209550" y="762000"/>
          <a:ext cx="8724899" cy="6019800"/>
        </p:xfrm>
        <a:graphic>
          <a:graphicData uri="http://schemas.openxmlformats.org/drawingml/2006/table">
            <a:tbl>
              <a:tblPr firstRow="1" bandRow="1">
                <a:tableStyleId>{5C22544A-7EE6-4342-B048-85BDC9FD1C3A}</a:tableStyleId>
              </a:tblPr>
              <a:tblGrid>
                <a:gridCol w="2077357">
                  <a:extLst>
                    <a:ext uri="{9D8B030D-6E8A-4147-A177-3AD203B41FA5}">
                      <a16:colId xmlns:a16="http://schemas.microsoft.com/office/drawing/2014/main" val="2192301842"/>
                    </a:ext>
                  </a:extLst>
                </a:gridCol>
                <a:gridCol w="761093">
                  <a:extLst>
                    <a:ext uri="{9D8B030D-6E8A-4147-A177-3AD203B41FA5}">
                      <a16:colId xmlns:a16="http://schemas.microsoft.com/office/drawing/2014/main" val="94002179"/>
                    </a:ext>
                  </a:extLst>
                </a:gridCol>
                <a:gridCol w="5886449">
                  <a:extLst>
                    <a:ext uri="{9D8B030D-6E8A-4147-A177-3AD203B41FA5}">
                      <a16:colId xmlns:a16="http://schemas.microsoft.com/office/drawing/2014/main" val="3151130115"/>
                    </a:ext>
                  </a:extLst>
                </a:gridCol>
              </a:tblGrid>
              <a:tr h="556161">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校系（組）、學程名稱</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招生名額</a:t>
                      </a: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備註</a:t>
                      </a:r>
                    </a:p>
                  </a:txBody>
                  <a:tcPr/>
                </a:tc>
                <a:extLst>
                  <a:ext uri="{0D108BD9-81ED-4DB2-BD59-A6C34878D82A}">
                    <a16:rowId xmlns:a16="http://schemas.microsoft.com/office/drawing/2014/main" val="828050498"/>
                  </a:ext>
                </a:extLst>
              </a:tr>
              <a:tr h="1036320">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國立臺北科技大學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機電學士班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44</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本班學生大一、大二不分主修，</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大三起</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由學生依興趣選定機械工程、車輛工程、能源與冷凍空調工程等</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任一領</a:t>
                      </a:r>
                    </a:p>
                    <a:p>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域為主修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txBody>
                  <a:tcPr/>
                </a:tc>
                <a:extLst>
                  <a:ext uri="{0D108BD9-81ED-4DB2-BD59-A6C34878D82A}">
                    <a16:rowId xmlns:a16="http://schemas.microsoft.com/office/drawing/2014/main" val="2586916323"/>
                  </a:ext>
                </a:extLst>
              </a:tr>
              <a:tr h="1066800">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國立臺北科技大學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電資學士班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51</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本班學生大一、大二不分主修。</a:t>
                      </a:r>
                      <a:r>
                        <a:rPr lang="zh-TW" altLang="en-US" u="none"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選定電機工程、電子工程、資訊工程、光電工程</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任一領域為主修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txBody>
                  <a:tcPr/>
                </a:tc>
                <a:extLst>
                  <a:ext uri="{0D108BD9-81ED-4DB2-BD59-A6C34878D82A}">
                    <a16:rowId xmlns:a16="http://schemas.microsoft.com/office/drawing/2014/main" val="3414767169"/>
                  </a:ext>
                </a:extLst>
              </a:tr>
              <a:tr h="990600">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國立臺北科技大學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工程科技學士班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59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本班採大一不分系，</a:t>
                      </a:r>
                      <a:r>
                        <a:rPr lang="zh-TW" altLang="en-US" u="none"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大二起</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學生依興趣選定工程學院所屬之土木工程系、分子科學與工程系、化學工程與生物科技系及材料及資源工程系</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等任一系為主修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4147278212"/>
                  </a:ext>
                </a:extLst>
              </a:tr>
              <a:tr h="322220">
                <a:tc>
                  <a: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國立臺北科技大學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創意設計學士班</a:t>
                      </a:r>
                    </a:p>
                  </a:txBody>
                  <a:tcPr/>
                </a:tc>
                <a:tc>
                  <a: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本班採大一不分系，</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大二起</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學生依專業志趣選定設計學院所屬之建築系、工業設計系產品設計組、工業設計系家具與室內設計組、互動設計系視覺傳達設計組、互動設計系媒體設計組</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等任一系組為主修</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擬選讀</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主修建築系者</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，為符合建築師國家考試之建築專業學分要求，需依序取得建築系大一</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大四建築設計等相關課程學分，故建議及早於入學時確認主修志趣，俾利個人修課時序安排。</a:t>
                      </a:r>
                    </a:p>
                  </a:txBody>
                  <a:tcPr/>
                </a:tc>
                <a:extLst>
                  <a:ext uri="{0D108BD9-81ED-4DB2-BD59-A6C34878D82A}">
                    <a16:rowId xmlns:a16="http://schemas.microsoft.com/office/drawing/2014/main" val="2776696815"/>
                  </a:ext>
                </a:extLst>
              </a:tr>
            </a:tbl>
          </a:graphicData>
        </a:graphic>
      </p:graphicFrame>
      <p:pic>
        <p:nvPicPr>
          <p:cNvPr id="5" name="內容版面配置區 4">
            <a:extLst>
              <a:ext uri="{FF2B5EF4-FFF2-40B4-BE49-F238E27FC236}">
                <a16:creationId xmlns:a16="http://schemas.microsoft.com/office/drawing/2014/main" id="{D953A6DA-0380-49E0-BDDB-A6C7F97304B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118" y="76200"/>
            <a:ext cx="1019731" cy="599420"/>
          </a:xfrm>
        </p:spPr>
      </p:pic>
      <p:sp>
        <p:nvSpPr>
          <p:cNvPr id="4" name="文字方塊 3">
            <a:extLst>
              <a:ext uri="{FF2B5EF4-FFF2-40B4-BE49-F238E27FC236}">
                <a16:creationId xmlns:a16="http://schemas.microsoft.com/office/drawing/2014/main" id="{DADACC19-9178-49EB-9105-8F23632F363A}"/>
              </a:ext>
            </a:extLst>
          </p:cNvPr>
          <p:cNvSpPr txBox="1"/>
          <p:nvPr/>
        </p:nvSpPr>
        <p:spPr>
          <a:xfrm>
            <a:off x="170872" y="152400"/>
            <a:ext cx="6915728" cy="523220"/>
          </a:xfrm>
          <a:prstGeom prst="rect">
            <a:avLst/>
          </a:prstGeom>
          <a:noFill/>
        </p:spPr>
        <p:txBody>
          <a:bodyPr wrap="square" rtlCol="0">
            <a:spAutoFit/>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112</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學年度 四技申請入學聯合招生簡章分則</a:t>
            </a:r>
          </a:p>
        </p:txBody>
      </p:sp>
    </p:spTree>
    <p:extLst>
      <p:ext uri="{BB962C8B-B14F-4D97-AF65-F5344CB8AC3E}">
        <p14:creationId xmlns:p14="http://schemas.microsoft.com/office/powerpoint/2010/main" val="3854640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畢業證書</a:t>
            </a:r>
            <a:endParaRPr lang="en-US" altLang="zh-TW" dirty="0"/>
          </a:p>
          <a:p>
            <a:pPr lvl="1"/>
            <a:r>
              <a:rPr lang="zh-TW" altLang="en-US" dirty="0"/>
              <a:t>取得「</a:t>
            </a:r>
            <a:r>
              <a:rPr lang="zh-TW" altLang="en-US" dirty="0">
                <a:solidFill>
                  <a:srgbClr val="FF0000"/>
                </a:solidFill>
              </a:rPr>
              <a:t>電機資訊學士班</a:t>
            </a:r>
            <a:r>
              <a:rPr lang="zh-TW" altLang="en-US" dirty="0"/>
              <a:t>」之畢業學位</a:t>
            </a:r>
            <a:endParaRPr lang="en-US" altLang="zh-TW" dirty="0"/>
          </a:p>
          <a:p>
            <a:r>
              <a:rPr lang="zh-TW" altLang="en-US" sz="2400" dirty="0"/>
              <a:t>畢業證書上載明“國立交通大學</a:t>
            </a:r>
            <a:r>
              <a:rPr lang="zh-TW" altLang="en-US" sz="2400" dirty="0">
                <a:solidFill>
                  <a:srgbClr val="FF0000"/>
                </a:solidFill>
              </a:rPr>
              <a:t>電機資訊學士班</a:t>
            </a:r>
            <a:r>
              <a:rPr lang="zh-TW" altLang="en-US" sz="2400" dirty="0"/>
              <a:t>”為</a:t>
            </a:r>
            <a:r>
              <a:rPr lang="zh-TW" altLang="en-US" sz="2400" u="sng" dirty="0"/>
              <a:t>畢業學系</a:t>
            </a:r>
            <a:r>
              <a:rPr lang="zh-TW" altLang="en-US" dirty="0"/>
              <a:t>。</a:t>
            </a:r>
            <a:endParaRPr lang="en-US" altLang="zh-TW" dirty="0"/>
          </a:p>
          <a:p>
            <a:endParaRPr lang="en-US" altLang="zh-TW" dirty="0"/>
          </a:p>
          <a:p>
            <a:endParaRPr lang="zh-TW" altLang="en-US"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畢業證書</a:t>
            </a:r>
            <a:endParaRPr lang="en-US" altLang="zh-TW" dirty="0"/>
          </a:p>
          <a:p>
            <a:pPr lvl="1"/>
            <a:r>
              <a:rPr lang="zh-TW" altLang="en-US" dirty="0"/>
              <a:t>取得「</a:t>
            </a:r>
            <a:r>
              <a:rPr lang="zh-TW" altLang="en-US" dirty="0">
                <a:solidFill>
                  <a:srgbClr val="FF0000"/>
                </a:solidFill>
              </a:rPr>
              <a:t>主修系</a:t>
            </a:r>
            <a:r>
              <a:rPr lang="zh-TW" altLang="en-US" dirty="0"/>
              <a:t>」之畢業學位</a:t>
            </a:r>
            <a:endParaRPr lang="en-US" altLang="zh-TW" u="sng" dirty="0"/>
          </a:p>
          <a:p>
            <a:r>
              <a:rPr lang="zh-TW" altLang="en-US" sz="2400" dirty="0"/>
              <a:t>畢業證書上載明“</a:t>
            </a:r>
            <a:r>
              <a:rPr lang="zh-TW" altLang="en-US" sz="2400" dirty="0">
                <a:solidFill>
                  <a:srgbClr val="FF0000"/>
                </a:solidFill>
              </a:rPr>
              <a:t>主修系</a:t>
            </a:r>
            <a:r>
              <a:rPr lang="zh-TW" altLang="en-US" sz="2400" dirty="0"/>
              <a:t>”為</a:t>
            </a:r>
            <a:r>
              <a:rPr lang="zh-TW" altLang="en-US" sz="2400" u="sng" dirty="0"/>
              <a:t>畢業學系</a:t>
            </a:r>
            <a:r>
              <a:rPr lang="zh-TW" altLang="en-US" sz="2400" dirty="0"/>
              <a:t>，註明電資學士班</a:t>
            </a:r>
            <a:r>
              <a:rPr lang="zh-TW" altLang="en-US" sz="2400" u="sng" dirty="0"/>
              <a:t>入學</a:t>
            </a:r>
            <a:r>
              <a:rPr lang="zh-TW" altLang="en-US" sz="2400" dirty="0"/>
              <a:t>。</a:t>
            </a:r>
            <a:endParaRPr lang="en-US" altLang="zh-TW" sz="2400" dirty="0"/>
          </a:p>
          <a:p>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9" name="圖片 8">
            <a:extLst>
              <a:ext uri="{FF2B5EF4-FFF2-40B4-BE49-F238E27FC236}">
                <a16:creationId xmlns:a16="http://schemas.microsoft.com/office/drawing/2014/main" id="{75533492-5EA5-4462-AEF2-8CECDFE2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724400"/>
            <a:ext cx="2057400" cy="2057400"/>
          </a:xfrm>
          <a:prstGeom prst="rect">
            <a:avLst/>
          </a:prstGeom>
        </p:spPr>
      </p:pic>
      <p:pic>
        <p:nvPicPr>
          <p:cNvPr id="10" name="內容版面配置區 4">
            <a:extLst>
              <a:ext uri="{FF2B5EF4-FFF2-40B4-BE49-F238E27FC236}">
                <a16:creationId xmlns:a16="http://schemas.microsoft.com/office/drawing/2014/main" id="{94FC71D6-2AAE-4717-BEE8-00BCF1F972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Tree>
    <p:extLst>
      <p:ext uri="{BB962C8B-B14F-4D97-AF65-F5344CB8AC3E}">
        <p14:creationId xmlns:p14="http://schemas.microsoft.com/office/powerpoint/2010/main" val="3378009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畢業資格審查</a:t>
            </a:r>
            <a:endParaRPr lang="en-US" altLang="zh-TW" dirty="0"/>
          </a:p>
          <a:p>
            <a:pPr lvl="1"/>
            <a:endParaRPr lang="en-US" altLang="zh-TW" dirty="0"/>
          </a:p>
          <a:p>
            <a:r>
              <a:rPr lang="zh-TW" altLang="en-US" dirty="0"/>
              <a:t>按照「</a:t>
            </a:r>
            <a:r>
              <a:rPr lang="zh-TW" altLang="en-US" dirty="0">
                <a:solidFill>
                  <a:srgbClr val="FF0000"/>
                </a:solidFill>
              </a:rPr>
              <a:t>電資學士班</a:t>
            </a:r>
            <a:r>
              <a:rPr lang="zh-TW" altLang="en-US" dirty="0"/>
              <a:t>」課程標準</a:t>
            </a:r>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畢業資格審查</a:t>
            </a:r>
            <a:endParaRPr lang="en-US" altLang="zh-TW" dirty="0"/>
          </a:p>
          <a:p>
            <a:endParaRPr lang="en-US" altLang="zh-TW" dirty="0"/>
          </a:p>
          <a:p>
            <a:r>
              <a:rPr lang="zh-TW" altLang="en-US" dirty="0"/>
              <a:t>按照分流後「</a:t>
            </a:r>
            <a:r>
              <a:rPr lang="zh-TW" altLang="en-US" dirty="0">
                <a:solidFill>
                  <a:srgbClr val="FF0000"/>
                </a:solidFill>
              </a:rPr>
              <a:t>主修系</a:t>
            </a:r>
            <a:r>
              <a:rPr lang="zh-TW" altLang="en-US" dirty="0"/>
              <a:t>」課程標準</a:t>
            </a:r>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D609C51F-2A39-4E5A-B9AE-9AE62B11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724400"/>
            <a:ext cx="2057400" cy="2057400"/>
          </a:xfrm>
          <a:prstGeom prst="rect">
            <a:avLst/>
          </a:prstGeom>
        </p:spPr>
      </p:pic>
      <p:pic>
        <p:nvPicPr>
          <p:cNvPr id="11" name="內容版面配置區 4">
            <a:extLst>
              <a:ext uri="{FF2B5EF4-FFF2-40B4-BE49-F238E27FC236}">
                <a16:creationId xmlns:a16="http://schemas.microsoft.com/office/drawing/2014/main" id="{33194509-5665-4D08-94A1-70A4594508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Tree>
    <p:extLst>
      <p:ext uri="{BB962C8B-B14F-4D97-AF65-F5344CB8AC3E}">
        <p14:creationId xmlns:p14="http://schemas.microsoft.com/office/powerpoint/2010/main" val="3356273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2B4F9D-DD56-4578-960A-A44A22323081}"/>
              </a:ext>
            </a:extLst>
          </p:cNvPr>
          <p:cNvSpPr>
            <a:spLocks noGrp="1"/>
          </p:cNvSpPr>
          <p:nvPr>
            <p:ph type="title"/>
          </p:nvPr>
        </p:nvSpPr>
        <p:spPr>
          <a:xfrm>
            <a:off x="628650" y="365126"/>
            <a:ext cx="3886200" cy="1325563"/>
          </a:xfrm>
          <a:ln>
            <a:solidFill>
              <a:schemeClr val="accent1"/>
            </a:solidFill>
          </a:ln>
        </p:spPr>
        <p:txBody>
          <a:bodyPr/>
          <a:lstStyle/>
          <a:p>
            <a:r>
              <a:rPr lang="zh-TW" altLang="en-US" dirty="0"/>
              <a:t>不分流</a:t>
            </a:r>
          </a:p>
        </p:txBody>
      </p:sp>
      <p:sp>
        <p:nvSpPr>
          <p:cNvPr id="5" name="內容版面配置區 4">
            <a:extLst>
              <a:ext uri="{FF2B5EF4-FFF2-40B4-BE49-F238E27FC236}">
                <a16:creationId xmlns:a16="http://schemas.microsoft.com/office/drawing/2014/main" id="{C46230D0-6996-4254-A23F-6A5DA256931A}"/>
              </a:ext>
            </a:extLst>
          </p:cNvPr>
          <p:cNvSpPr>
            <a:spLocks noGrp="1"/>
          </p:cNvSpPr>
          <p:nvPr>
            <p:ph sz="half" idx="1"/>
          </p:nvPr>
        </p:nvSpPr>
        <p:spPr>
          <a:xfrm>
            <a:off x="628650" y="1825625"/>
            <a:ext cx="3886200" cy="4351338"/>
          </a:xfrm>
          <a:ln>
            <a:solidFill>
              <a:schemeClr val="accent1"/>
            </a:solidFill>
          </a:ln>
        </p:spPr>
        <p:txBody>
          <a:bodyPr>
            <a:normAutofit/>
          </a:bodyPr>
          <a:lstStyle/>
          <a:p>
            <a:r>
              <a:rPr lang="zh-TW" altLang="en-US" dirty="0"/>
              <a:t>課程標準</a:t>
            </a:r>
            <a:endParaRPr lang="en-US" altLang="zh-TW" dirty="0"/>
          </a:p>
          <a:p>
            <a:pPr lvl="1"/>
            <a:r>
              <a:rPr lang="zh-TW" altLang="en-US" dirty="0"/>
              <a:t>電資學士班</a:t>
            </a:r>
            <a:r>
              <a:rPr lang="en-US" altLang="zh-TW" dirty="0"/>
              <a:t>(</a:t>
            </a:r>
            <a:r>
              <a:rPr lang="zh-TW" altLang="en-US" dirty="0"/>
              <a:t>獨立一份</a:t>
            </a:r>
            <a:r>
              <a:rPr lang="en-US" altLang="zh-TW" dirty="0"/>
              <a:t>)</a:t>
            </a:r>
          </a:p>
          <a:p>
            <a:endParaRPr lang="en-US" altLang="zh-TW" dirty="0"/>
          </a:p>
        </p:txBody>
      </p:sp>
      <p:sp>
        <p:nvSpPr>
          <p:cNvPr id="6" name="內容版面配置區 5">
            <a:extLst>
              <a:ext uri="{FF2B5EF4-FFF2-40B4-BE49-F238E27FC236}">
                <a16:creationId xmlns:a16="http://schemas.microsoft.com/office/drawing/2014/main" id="{2414749E-34F6-44FE-BB62-1F1220F17578}"/>
              </a:ext>
            </a:extLst>
          </p:cNvPr>
          <p:cNvSpPr>
            <a:spLocks noGrp="1"/>
          </p:cNvSpPr>
          <p:nvPr>
            <p:ph sz="half" idx="2"/>
          </p:nvPr>
        </p:nvSpPr>
        <p:spPr>
          <a:xfrm>
            <a:off x="4629150" y="1825625"/>
            <a:ext cx="4133850" cy="4351338"/>
          </a:xfrm>
          <a:ln>
            <a:solidFill>
              <a:srgbClr val="FF0000"/>
            </a:solidFill>
          </a:ln>
        </p:spPr>
        <p:txBody>
          <a:bodyPr>
            <a:normAutofit/>
          </a:bodyPr>
          <a:lstStyle/>
          <a:p>
            <a:r>
              <a:rPr lang="zh-TW" altLang="en-US" dirty="0"/>
              <a:t>課程標準</a:t>
            </a:r>
            <a:endParaRPr lang="en-US" altLang="zh-TW" dirty="0"/>
          </a:p>
          <a:p>
            <a:pPr lvl="1"/>
            <a:r>
              <a:rPr lang="zh-TW" altLang="en-US" dirty="0"/>
              <a:t>無</a:t>
            </a:r>
            <a:endParaRPr lang="en-US" altLang="zh-TW" dirty="0"/>
          </a:p>
          <a:p>
            <a:pPr marL="0" indent="0">
              <a:buNone/>
            </a:pPr>
            <a:endParaRPr lang="en-US" altLang="zh-TW" dirty="0"/>
          </a:p>
          <a:p>
            <a:r>
              <a:rPr lang="zh-TW" altLang="en-US" dirty="0"/>
              <a:t>電資學士班大一課程</a:t>
            </a:r>
            <a:r>
              <a:rPr lang="zh-TW" altLang="en-US" dirty="0">
                <a:solidFill>
                  <a:srgbClr val="FF0000"/>
                </a:solidFill>
              </a:rPr>
              <a:t>互抵各系課程表</a:t>
            </a:r>
            <a:r>
              <a:rPr lang="en-US" altLang="zh-TW" dirty="0"/>
              <a:t>(</a:t>
            </a:r>
            <a:r>
              <a:rPr lang="zh-TW" altLang="en-US" dirty="0"/>
              <a:t>見下頁</a:t>
            </a:r>
            <a:r>
              <a:rPr lang="en-US" altLang="zh-TW" dirty="0"/>
              <a:t>)</a:t>
            </a:r>
            <a:endParaRPr lang="zh-TW" altLang="en-US" dirty="0"/>
          </a:p>
        </p:txBody>
      </p:sp>
      <p:sp>
        <p:nvSpPr>
          <p:cNvPr id="7" name="標題 3">
            <a:extLst>
              <a:ext uri="{FF2B5EF4-FFF2-40B4-BE49-F238E27FC236}">
                <a16:creationId xmlns:a16="http://schemas.microsoft.com/office/drawing/2014/main" id="{6027DDCB-800E-4795-A491-268185011F69}"/>
              </a:ext>
            </a:extLst>
          </p:cNvPr>
          <p:cNvSpPr txBox="1">
            <a:spLocks/>
          </p:cNvSpPr>
          <p:nvPr/>
        </p:nvSpPr>
        <p:spPr>
          <a:xfrm>
            <a:off x="4629150" y="365125"/>
            <a:ext cx="4133850" cy="1325563"/>
          </a:xfrm>
          <a:prstGeom prst="rect">
            <a:avLst/>
          </a:prstGeom>
          <a:ln>
            <a:solidFill>
              <a:srgbClr val="FF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分流</a:t>
            </a:r>
          </a:p>
        </p:txBody>
      </p:sp>
      <p:pic>
        <p:nvPicPr>
          <p:cNvPr id="10" name="圖片 9">
            <a:extLst>
              <a:ext uri="{FF2B5EF4-FFF2-40B4-BE49-F238E27FC236}">
                <a16:creationId xmlns:a16="http://schemas.microsoft.com/office/drawing/2014/main" id="{CF8BE4C0-FB26-479E-944C-A12099C92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724400"/>
            <a:ext cx="2057400" cy="2057400"/>
          </a:xfrm>
          <a:prstGeom prst="rect">
            <a:avLst/>
          </a:prstGeom>
        </p:spPr>
      </p:pic>
      <p:pic>
        <p:nvPicPr>
          <p:cNvPr id="11" name="內容版面配置區 4">
            <a:extLst>
              <a:ext uri="{FF2B5EF4-FFF2-40B4-BE49-F238E27FC236}">
                <a16:creationId xmlns:a16="http://schemas.microsoft.com/office/drawing/2014/main" id="{0068E6A6-7156-424D-AA5B-D893CCFD4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4712277"/>
            <a:ext cx="1981778" cy="1981778"/>
          </a:xfrm>
          <a:prstGeom prst="rect">
            <a:avLst/>
          </a:prstGeom>
        </p:spPr>
      </p:pic>
    </p:spTree>
    <p:extLst>
      <p:ext uri="{BB962C8B-B14F-4D97-AF65-F5344CB8AC3E}">
        <p14:creationId xmlns:p14="http://schemas.microsoft.com/office/powerpoint/2010/main" val="3796426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6A510-8057-4A69-AE90-0B60236E5D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FCAF88E-C6BD-40DC-BE0B-7F50BDAF27C0}"/>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B10C84F-7ED5-4D00-9AC5-C9FD8FB63AD9}"/>
              </a:ext>
            </a:extLst>
          </p:cNvPr>
          <p:cNvSpPr>
            <a:spLocks noGrp="1"/>
          </p:cNvSpPr>
          <p:nvPr>
            <p:ph sz="half" idx="2"/>
          </p:nvPr>
        </p:nvSpPr>
        <p:spPr/>
        <p:txBody>
          <a:bodyPr/>
          <a:lstStyle/>
          <a:p>
            <a:endParaRPr lang="zh-TW" altLang="en-US"/>
          </a:p>
        </p:txBody>
      </p:sp>
      <p:pic>
        <p:nvPicPr>
          <p:cNvPr id="5" name="圖片 4">
            <a:extLst>
              <a:ext uri="{FF2B5EF4-FFF2-40B4-BE49-F238E27FC236}">
                <a16:creationId xmlns:a16="http://schemas.microsoft.com/office/drawing/2014/main" id="{9542B9E6-4139-4C41-8229-ACFD87DD41CB}"/>
              </a:ext>
            </a:extLst>
          </p:cNvPr>
          <p:cNvPicPr/>
          <p:nvPr/>
        </p:nvPicPr>
        <p:blipFill>
          <a:blip r:embed="rId2"/>
          <a:stretch>
            <a:fillRect/>
          </a:stretch>
        </p:blipFill>
        <p:spPr>
          <a:xfrm>
            <a:off x="75622" y="339726"/>
            <a:ext cx="7163532" cy="6127748"/>
          </a:xfrm>
          <a:prstGeom prst="rect">
            <a:avLst/>
          </a:prstGeom>
        </p:spPr>
      </p:pic>
      <p:pic>
        <p:nvPicPr>
          <p:cNvPr id="6" name="內容版面配置區 4">
            <a:extLst>
              <a:ext uri="{FF2B5EF4-FFF2-40B4-BE49-F238E27FC236}">
                <a16:creationId xmlns:a16="http://schemas.microsoft.com/office/drawing/2014/main" id="{4DC75DB5-BB14-450C-8AA8-207AF062E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6600" y="4800600"/>
            <a:ext cx="1981778" cy="1981778"/>
          </a:xfrm>
          <a:prstGeom prst="rect">
            <a:avLst/>
          </a:prstGeom>
        </p:spPr>
      </p:pic>
    </p:spTree>
    <p:extLst>
      <p:ext uri="{BB962C8B-B14F-4D97-AF65-F5344CB8AC3E}">
        <p14:creationId xmlns:p14="http://schemas.microsoft.com/office/powerpoint/2010/main" val="95289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98B220F8-DA9C-472A-8A4D-40126147B7C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5357" t="7006" r="5357" b="11264"/>
          <a:stretch/>
        </p:blipFill>
        <p:spPr>
          <a:xfrm>
            <a:off x="142238" y="304799"/>
            <a:ext cx="4429762" cy="6201667"/>
          </a:xfrm>
          <a:ln>
            <a:solidFill>
              <a:srgbClr val="0070C0"/>
            </a:solidFill>
          </a:ln>
        </p:spPr>
      </p:pic>
      <p:pic>
        <p:nvPicPr>
          <p:cNvPr id="8" name="內容版面配置區 7">
            <a:extLst>
              <a:ext uri="{FF2B5EF4-FFF2-40B4-BE49-F238E27FC236}">
                <a16:creationId xmlns:a16="http://schemas.microsoft.com/office/drawing/2014/main" id="{5DA83FA9-3050-4D9A-843F-5FB6EE269F5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7535" t="7006" r="6605" b="4258"/>
          <a:stretch/>
        </p:blipFill>
        <p:spPr>
          <a:xfrm>
            <a:off x="4744724" y="304799"/>
            <a:ext cx="4257038" cy="6221826"/>
          </a:xfrm>
          <a:ln>
            <a:solidFill>
              <a:srgbClr val="0070C0"/>
            </a:solidFill>
          </a:ln>
        </p:spPr>
      </p:pic>
      <p:pic>
        <p:nvPicPr>
          <p:cNvPr id="9" name="圖形 8">
            <a:extLst>
              <a:ext uri="{FF2B5EF4-FFF2-40B4-BE49-F238E27FC236}">
                <a16:creationId xmlns:a16="http://schemas.microsoft.com/office/drawing/2014/main" id="{51CEAEDE-84DC-48FB-B7A8-FAB1A6C2F6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2800" y="3733800"/>
            <a:ext cx="2248428" cy="1321675"/>
          </a:xfrm>
          <a:prstGeom prst="rect">
            <a:avLst/>
          </a:prstGeom>
        </p:spPr>
      </p:pic>
      <p:sp>
        <p:nvSpPr>
          <p:cNvPr id="10" name="矩形 9">
            <a:extLst>
              <a:ext uri="{FF2B5EF4-FFF2-40B4-BE49-F238E27FC236}">
                <a16:creationId xmlns:a16="http://schemas.microsoft.com/office/drawing/2014/main" id="{539A5CBD-9C15-4AB5-A2DA-8A1D0D7BCBA7}"/>
              </a:ext>
            </a:extLst>
          </p:cNvPr>
          <p:cNvSpPr/>
          <p:nvPr/>
        </p:nvSpPr>
        <p:spPr>
          <a:xfrm>
            <a:off x="2021840" y="2209800"/>
            <a:ext cx="2362200" cy="282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C093DAC0-2861-4B86-B19B-C7F0DA101E17}"/>
              </a:ext>
            </a:extLst>
          </p:cNvPr>
          <p:cNvCxnSpPr>
            <a:cxnSpLocks/>
          </p:cNvCxnSpPr>
          <p:nvPr/>
        </p:nvCxnSpPr>
        <p:spPr>
          <a:xfrm>
            <a:off x="1828800" y="2743200"/>
            <a:ext cx="255524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C44715E-0CE9-46B9-8C9D-DB5BEDBCD6D6}"/>
              </a:ext>
            </a:extLst>
          </p:cNvPr>
          <p:cNvCxnSpPr>
            <a:cxnSpLocks/>
          </p:cNvCxnSpPr>
          <p:nvPr/>
        </p:nvCxnSpPr>
        <p:spPr>
          <a:xfrm>
            <a:off x="6400800" y="2743200"/>
            <a:ext cx="2362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E769BED-D8F0-4E17-8AF2-BBE5844FE811}"/>
              </a:ext>
            </a:extLst>
          </p:cNvPr>
          <p:cNvSpPr/>
          <p:nvPr/>
        </p:nvSpPr>
        <p:spPr>
          <a:xfrm>
            <a:off x="533400" y="2492230"/>
            <a:ext cx="1143000" cy="282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281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extLst>
              <p:ext uri="{D42A27DB-BD31-4B8C-83A1-F6EECF244321}">
                <p14:modId xmlns:p14="http://schemas.microsoft.com/office/powerpoint/2010/main" val="1720583426"/>
              </p:ext>
            </p:extLst>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Tree>
    <p:extLst>
      <p:ext uri="{BB962C8B-B14F-4D97-AF65-F5344CB8AC3E}">
        <p14:creationId xmlns:p14="http://schemas.microsoft.com/office/powerpoint/2010/main" val="17466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extLst>
              <p:ext uri="{D42A27DB-BD31-4B8C-83A1-F6EECF244321}">
                <p14:modId xmlns:p14="http://schemas.microsoft.com/office/powerpoint/2010/main" val="1361280296"/>
              </p:ext>
            </p:extLst>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Tree>
    <p:extLst>
      <p:ext uri="{BB962C8B-B14F-4D97-AF65-F5344CB8AC3E}">
        <p14:creationId xmlns:p14="http://schemas.microsoft.com/office/powerpoint/2010/main" val="3597728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extLst>
              <p:ext uri="{D42A27DB-BD31-4B8C-83A1-F6EECF244321}">
                <p14:modId xmlns:p14="http://schemas.microsoft.com/office/powerpoint/2010/main" val="3524487049"/>
              </p:ext>
            </p:extLst>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Tree>
    <p:extLst>
      <p:ext uri="{BB962C8B-B14F-4D97-AF65-F5344CB8AC3E}">
        <p14:creationId xmlns:p14="http://schemas.microsoft.com/office/powerpoint/2010/main" val="37839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7C920-BBB0-4B5E-9AA8-8FF7981DD96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FFCCBD-1AB2-40FA-88DF-EFD9FEF0873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82AC1CA-5F40-4979-9DA9-21D926A6BB93}"/>
              </a:ext>
            </a:extLst>
          </p:cNvPr>
          <p:cNvPicPr>
            <a:picLocks noChangeAspect="1"/>
          </p:cNvPicPr>
          <p:nvPr/>
        </p:nvPicPr>
        <p:blipFill>
          <a:blip r:embed="rId2"/>
          <a:stretch>
            <a:fillRect/>
          </a:stretch>
        </p:blipFill>
        <p:spPr>
          <a:xfrm>
            <a:off x="0" y="1752600"/>
            <a:ext cx="9144000" cy="1329522"/>
          </a:xfrm>
          <a:prstGeom prst="rect">
            <a:avLst/>
          </a:prstGeom>
        </p:spPr>
      </p:pic>
      <p:sp>
        <p:nvSpPr>
          <p:cNvPr id="7" name="矩形 6">
            <a:extLst>
              <a:ext uri="{FF2B5EF4-FFF2-40B4-BE49-F238E27FC236}">
                <a16:creationId xmlns:a16="http://schemas.microsoft.com/office/drawing/2014/main" id="{511E224E-1B8C-4D88-8F27-37048BD7FE31}"/>
              </a:ext>
            </a:extLst>
          </p:cNvPr>
          <p:cNvSpPr/>
          <p:nvPr/>
        </p:nvSpPr>
        <p:spPr>
          <a:xfrm>
            <a:off x="6248400" y="1600200"/>
            <a:ext cx="27432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Tree>
    <p:extLst>
      <p:ext uri="{BB962C8B-B14F-4D97-AF65-F5344CB8AC3E}">
        <p14:creationId xmlns:p14="http://schemas.microsoft.com/office/powerpoint/2010/main" val="2491296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extLst>
              <p:ext uri="{D42A27DB-BD31-4B8C-83A1-F6EECF244321}">
                <p14:modId xmlns:p14="http://schemas.microsoft.com/office/powerpoint/2010/main" val="497218480"/>
              </p:ext>
            </p:extLst>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目前由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Tree>
    <p:extLst>
      <p:ext uri="{BB962C8B-B14F-4D97-AF65-F5344CB8AC3E}">
        <p14:creationId xmlns:p14="http://schemas.microsoft.com/office/powerpoint/2010/main" val="3206422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四系必修</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xfrm>
            <a:off x="76200" y="1825625"/>
            <a:ext cx="8915400" cy="4351338"/>
          </a:xfrm>
          <a:ln>
            <a:solidFill>
              <a:srgbClr val="0070C0"/>
            </a:solidFill>
          </a:ln>
        </p:spPr>
        <p:txBody>
          <a:bodyPr>
            <a:normAutofit/>
          </a:bodyPr>
          <a:lstStyle/>
          <a:p>
            <a:r>
              <a:rPr lang="zh-TW" altLang="en-US" sz="1800" dirty="0"/>
              <a:t> </a:t>
            </a:r>
            <a:r>
              <a:rPr lang="en-US" altLang="zh-TW" sz="1800" dirty="0"/>
              <a:t>			</a:t>
            </a:r>
            <a:r>
              <a:rPr lang="zh-TW" altLang="en-US" sz="1800" dirty="0"/>
              <a:t>電機系</a:t>
            </a:r>
            <a:r>
              <a:rPr lang="en-US" altLang="zh-TW" sz="1800" dirty="0"/>
              <a:t>	</a:t>
            </a:r>
            <a:r>
              <a:rPr lang="zh-TW" altLang="en-US" sz="1800" dirty="0"/>
              <a:t>電子系</a:t>
            </a:r>
            <a:r>
              <a:rPr lang="en-US" altLang="zh-TW" sz="1800" dirty="0"/>
              <a:t>	</a:t>
            </a:r>
            <a:r>
              <a:rPr lang="zh-TW" altLang="en-US" sz="1800" dirty="0"/>
              <a:t>資工系</a:t>
            </a:r>
            <a:r>
              <a:rPr lang="en-US" altLang="zh-TW" sz="1800" dirty="0"/>
              <a:t>	</a:t>
            </a:r>
            <a:r>
              <a:rPr lang="zh-TW" altLang="en-US" sz="1800" dirty="0"/>
              <a:t>光電系</a:t>
            </a:r>
            <a:endParaRPr lang="en-US" altLang="zh-TW" sz="1800" dirty="0"/>
          </a:p>
          <a:p>
            <a:r>
              <a:rPr lang="zh-TW" altLang="en-US" sz="1800" dirty="0"/>
              <a:t>電資一上</a:t>
            </a:r>
            <a:endParaRPr lang="en-US" altLang="zh-TW" sz="1800" dirty="0"/>
          </a:p>
          <a:p>
            <a:pPr marL="447675" lvl="1" indent="-147638"/>
            <a:r>
              <a:rPr lang="zh-TW" altLang="en-US" sz="1800" dirty="0">
                <a:solidFill>
                  <a:srgbClr val="FF0000"/>
                </a:solidFill>
              </a:rPr>
              <a:t>數位邏輯設計</a:t>
            </a:r>
            <a:r>
              <a:rPr lang="en-US" altLang="zh-TW" sz="1800" dirty="0">
                <a:solidFill>
                  <a:srgbClr val="FF0000"/>
                </a:solidFill>
              </a:rPr>
              <a:t>		▲	▲ 	▲				</a:t>
            </a:r>
          </a:p>
          <a:p>
            <a:pPr marL="447675" lvl="1" indent="-147638"/>
            <a:r>
              <a:rPr lang="zh-TW" altLang="en-US" sz="1800" dirty="0">
                <a:solidFill>
                  <a:srgbClr val="FF0000"/>
                </a:solidFill>
              </a:rPr>
              <a:t>計算機程式語言</a:t>
            </a:r>
            <a:r>
              <a:rPr lang="en-US" altLang="zh-TW" sz="1800" dirty="0">
                <a:solidFill>
                  <a:srgbClr val="FF0000"/>
                </a:solidFill>
              </a:rPr>
              <a:t>		▲	▲	 ▲</a:t>
            </a:r>
          </a:p>
          <a:p>
            <a:pPr marL="447675" lvl="1" indent="-147638"/>
            <a:r>
              <a:rPr lang="zh-TW" altLang="en-US" sz="1800" dirty="0">
                <a:solidFill>
                  <a:srgbClr val="FF0000"/>
                </a:solidFill>
              </a:rPr>
              <a:t>計算機概論</a:t>
            </a:r>
            <a:r>
              <a:rPr lang="en-US" altLang="zh-TW" sz="1800" dirty="0">
                <a:solidFill>
                  <a:srgbClr val="FF0000"/>
                </a:solidFill>
              </a:rPr>
              <a:t>			▲	▲	 ▲</a:t>
            </a:r>
          </a:p>
          <a:p>
            <a:pPr marL="447675" lvl="1" indent="-147638"/>
            <a:r>
              <a:rPr lang="zh-TW" altLang="en-US" sz="1800" dirty="0">
                <a:solidFill>
                  <a:srgbClr val="FF0000"/>
                </a:solidFill>
              </a:rPr>
              <a:t>物理、物理實驗</a:t>
            </a:r>
            <a:r>
              <a:rPr lang="en-US" altLang="zh-TW" sz="1800" dirty="0">
                <a:solidFill>
                  <a:srgbClr val="FF0000"/>
                </a:solidFill>
              </a:rPr>
              <a:t>	▲	▲		 ▲</a:t>
            </a:r>
            <a:endParaRPr lang="en-US" altLang="zh-TW" sz="1800" dirty="0"/>
          </a:p>
          <a:p>
            <a:endParaRPr lang="en-US" altLang="zh-TW" sz="1800" dirty="0"/>
          </a:p>
          <a:p>
            <a:r>
              <a:rPr lang="zh-TW" altLang="en-US" sz="1800" dirty="0"/>
              <a:t>電資一下</a:t>
            </a:r>
            <a:endParaRPr lang="en-US" altLang="zh-TW" sz="1800" dirty="0"/>
          </a:p>
          <a:p>
            <a:pPr marL="447675" lvl="1" indent="-147638"/>
            <a:r>
              <a:rPr lang="zh-TW" altLang="en-US" sz="1800" dirty="0">
                <a:solidFill>
                  <a:srgbClr val="FF0000"/>
                </a:solidFill>
              </a:rPr>
              <a:t>微算機系統</a:t>
            </a:r>
            <a:r>
              <a:rPr lang="en-US" altLang="zh-TW" sz="1800" dirty="0">
                <a:solidFill>
                  <a:srgbClr val="FF0000"/>
                </a:solidFill>
              </a:rPr>
              <a:t>			▲	 ▲	</a:t>
            </a:r>
          </a:p>
          <a:p>
            <a:pPr marL="447675" lvl="1" indent="-147638"/>
            <a:r>
              <a:rPr lang="zh-TW" altLang="en-US" sz="1800" dirty="0">
                <a:solidFill>
                  <a:srgbClr val="FF0000"/>
                </a:solidFill>
              </a:rPr>
              <a:t>線性代數</a:t>
            </a:r>
            <a:r>
              <a:rPr lang="en-US" altLang="zh-TW" sz="1800" dirty="0">
                <a:solidFill>
                  <a:srgbClr val="FF0000"/>
                </a:solidFill>
              </a:rPr>
              <a:t>			▲	 ▲	 ▲</a:t>
            </a:r>
          </a:p>
          <a:p>
            <a:pPr marL="447675" lvl="1" indent="-147638"/>
            <a:r>
              <a:rPr lang="zh-TW" altLang="en-US" sz="1800" dirty="0">
                <a:solidFill>
                  <a:srgbClr val="FF0000"/>
                </a:solidFill>
              </a:rPr>
              <a:t>物件導向程式設計</a:t>
            </a:r>
            <a:r>
              <a:rPr lang="en-US" altLang="zh-TW" sz="1800" dirty="0">
                <a:solidFill>
                  <a:srgbClr val="FF0000"/>
                </a:solidFill>
              </a:rPr>
              <a:t>			 ▲	</a:t>
            </a:r>
          </a:p>
          <a:p>
            <a:pPr marL="447675" lvl="1" indent="-147638"/>
            <a:r>
              <a:rPr lang="zh-TW" altLang="en-US" sz="1800" dirty="0">
                <a:solidFill>
                  <a:srgbClr val="FF0000"/>
                </a:solidFill>
              </a:rPr>
              <a:t>物理、物理實驗</a:t>
            </a:r>
            <a:r>
              <a:rPr lang="en-US" altLang="zh-TW" sz="1800" dirty="0">
                <a:solidFill>
                  <a:srgbClr val="FF0000"/>
                </a:solidFill>
              </a:rPr>
              <a:t>	▲	▲	 ▲	 ▲</a:t>
            </a:r>
          </a:p>
          <a:p>
            <a:pPr lvl="1"/>
            <a:endParaRPr lang="en-US" altLang="zh-TW" sz="1800" dirty="0"/>
          </a:p>
        </p:txBody>
      </p:sp>
    </p:spTree>
    <p:extLst>
      <p:ext uri="{BB962C8B-B14F-4D97-AF65-F5344CB8AC3E}">
        <p14:creationId xmlns:p14="http://schemas.microsoft.com/office/powerpoint/2010/main" val="618533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四系必修</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xfrm>
            <a:off x="76200" y="1825624"/>
            <a:ext cx="8915400" cy="4879975"/>
          </a:xfrm>
          <a:ln>
            <a:solidFill>
              <a:srgbClr val="0070C0"/>
            </a:solidFill>
          </a:ln>
        </p:spPr>
        <p:txBody>
          <a:bodyPr>
            <a:normAutofit fontScale="92500" lnSpcReduction="20000"/>
          </a:bodyPr>
          <a:lstStyle/>
          <a:p>
            <a:r>
              <a:rPr lang="zh-TW" altLang="en-US" sz="1800" dirty="0"/>
              <a:t> </a:t>
            </a:r>
            <a:r>
              <a:rPr lang="en-US" altLang="zh-TW" sz="1800" dirty="0"/>
              <a:t>			</a:t>
            </a:r>
            <a:r>
              <a:rPr lang="zh-TW" altLang="en-US" sz="1800" dirty="0"/>
              <a:t>電機系</a:t>
            </a:r>
            <a:r>
              <a:rPr lang="en-US" altLang="zh-TW" sz="1800" dirty="0"/>
              <a:t>	</a:t>
            </a:r>
            <a:r>
              <a:rPr lang="zh-TW" altLang="en-US" sz="1800" dirty="0"/>
              <a:t>電子系</a:t>
            </a:r>
            <a:r>
              <a:rPr lang="en-US" altLang="zh-TW" sz="1800" dirty="0"/>
              <a:t>	</a:t>
            </a:r>
            <a:r>
              <a:rPr lang="zh-TW" altLang="en-US" sz="1800" dirty="0"/>
              <a:t>資工系</a:t>
            </a:r>
            <a:r>
              <a:rPr lang="en-US" altLang="zh-TW" sz="1800" dirty="0"/>
              <a:t>	</a:t>
            </a:r>
            <a:r>
              <a:rPr lang="zh-TW" altLang="en-US" sz="1800" dirty="0"/>
              <a:t>光電系</a:t>
            </a:r>
            <a:endParaRPr lang="en-US" altLang="zh-TW" sz="1800" dirty="0"/>
          </a:p>
          <a:p>
            <a:r>
              <a:rPr lang="zh-TW" altLang="en-US" sz="1800" dirty="0"/>
              <a:t>電資一上</a:t>
            </a:r>
            <a:endParaRPr lang="en-US" altLang="zh-TW" sz="1800" dirty="0"/>
          </a:p>
          <a:p>
            <a:pPr marL="447675" lvl="1" indent="-147638"/>
            <a:r>
              <a:rPr lang="zh-TW" altLang="en-US" sz="1800" dirty="0">
                <a:solidFill>
                  <a:srgbClr val="FF0000"/>
                </a:solidFill>
              </a:rPr>
              <a:t>電路學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	 	▲ 	 ▲ 		 ▲</a:t>
            </a:r>
          </a:p>
          <a:p>
            <a:pPr marL="447675" lvl="1" indent="-147638"/>
            <a:r>
              <a:rPr lang="zh-TW" altLang="en-US" sz="1800" dirty="0">
                <a:solidFill>
                  <a:srgbClr val="FF0000"/>
                </a:solidFill>
              </a:rPr>
              <a:t>電子學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		▲	 ▲		 ▲</a:t>
            </a:r>
          </a:p>
          <a:p>
            <a:pPr marL="447675" lvl="1" indent="-147638"/>
            <a:r>
              <a:rPr lang="zh-TW" altLang="en-US" sz="1800" dirty="0">
                <a:solidFill>
                  <a:srgbClr val="FF0000"/>
                </a:solidFill>
              </a:rPr>
              <a:t>電子學實習</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	▲	 ▲		 ▲</a:t>
            </a:r>
          </a:p>
          <a:p>
            <a:pPr marL="447675" lvl="1" indent="-147638"/>
            <a:r>
              <a:rPr lang="zh-TW" altLang="en-US" sz="1800" dirty="0">
                <a:solidFill>
                  <a:srgbClr val="FF0000"/>
                </a:solidFill>
              </a:rPr>
              <a:t>訊號與系統</a:t>
            </a:r>
            <a:r>
              <a:rPr lang="en-US" altLang="zh-TW" sz="1800" dirty="0">
                <a:solidFill>
                  <a:srgbClr val="FF0000"/>
                </a:solidFill>
              </a:rPr>
              <a:t>		▲		</a:t>
            </a:r>
            <a:endParaRPr lang="en-US" altLang="zh-TW" sz="1800" dirty="0"/>
          </a:p>
          <a:p>
            <a:pPr marL="447675" lvl="1" indent="-147638"/>
            <a:r>
              <a:rPr lang="zh-TW" altLang="en-US" sz="1800" dirty="0">
                <a:solidFill>
                  <a:srgbClr val="FF0000"/>
                </a:solidFill>
              </a:rPr>
              <a:t>工程數學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		▲	 ▲		 ▲</a:t>
            </a:r>
          </a:p>
          <a:p>
            <a:pPr marL="447675" lvl="1" indent="-147638"/>
            <a:r>
              <a:rPr lang="zh-TW" altLang="en-US" sz="1800" dirty="0">
                <a:solidFill>
                  <a:srgbClr val="FF0000"/>
                </a:solidFill>
              </a:rPr>
              <a:t>電磁學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			 ▲		 ▲</a:t>
            </a:r>
          </a:p>
          <a:p>
            <a:pPr marL="447675" lvl="1" indent="-147638"/>
            <a:r>
              <a:rPr lang="zh-TW" altLang="en-US" sz="1800" dirty="0">
                <a:solidFill>
                  <a:srgbClr val="FF0000"/>
                </a:solidFill>
              </a:rPr>
              <a:t>資料結構</a:t>
            </a:r>
            <a:r>
              <a:rPr lang="en-US" altLang="zh-TW" sz="1800" dirty="0">
                <a:solidFill>
                  <a:srgbClr val="FF0000"/>
                </a:solidFill>
              </a:rPr>
              <a:t>				 ▲ 			</a:t>
            </a:r>
          </a:p>
          <a:p>
            <a:r>
              <a:rPr lang="zh-TW" altLang="en-US" sz="1800" dirty="0"/>
              <a:t>電資二下</a:t>
            </a:r>
            <a:endParaRPr lang="en-US" altLang="zh-TW" sz="1800" dirty="0"/>
          </a:p>
          <a:p>
            <a:pPr marL="538163" lvl="1" indent="-147638"/>
            <a:r>
              <a:rPr lang="zh-TW" altLang="en-US" sz="1800" dirty="0">
                <a:solidFill>
                  <a:srgbClr val="FF0000"/>
                </a:solidFill>
              </a:rPr>
              <a:t>電路學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		▲		</a:t>
            </a:r>
          </a:p>
          <a:p>
            <a:pPr marL="538163" lvl="1" indent="-147638"/>
            <a:r>
              <a:rPr lang="zh-TW" altLang="en-US" sz="1800" dirty="0">
                <a:solidFill>
                  <a:srgbClr val="FF0000"/>
                </a:solidFill>
              </a:rPr>
              <a:t>電子學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		▲	 ▲		 ▲</a:t>
            </a:r>
          </a:p>
          <a:p>
            <a:pPr marL="538163" lvl="1" indent="-147638"/>
            <a:r>
              <a:rPr lang="zh-TW" altLang="en-US" sz="1800" dirty="0">
                <a:solidFill>
                  <a:srgbClr val="FF0000"/>
                </a:solidFill>
              </a:rPr>
              <a:t>電子學實習</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	▲	 ▲		 ▲</a:t>
            </a:r>
            <a:endParaRPr lang="en-US" altLang="zh-TW" sz="1800" dirty="0"/>
          </a:p>
          <a:p>
            <a:pPr marL="538163" lvl="1" indent="-147638"/>
            <a:r>
              <a:rPr lang="zh-TW" altLang="en-US" sz="1800" dirty="0">
                <a:solidFill>
                  <a:srgbClr val="FF0000"/>
                </a:solidFill>
              </a:rPr>
              <a:t>計算機演算法</a:t>
            </a:r>
            <a:r>
              <a:rPr lang="en-US" altLang="zh-TW" sz="1800" dirty="0">
                <a:solidFill>
                  <a:srgbClr val="FF0000"/>
                </a:solidFill>
              </a:rPr>
              <a:t>			</a:t>
            </a:r>
          </a:p>
          <a:p>
            <a:pPr marL="538163" lvl="1" indent="-147638"/>
            <a:r>
              <a:rPr lang="zh-TW" altLang="en-US" sz="1800" dirty="0">
                <a:solidFill>
                  <a:srgbClr val="FF0000"/>
                </a:solidFill>
              </a:rPr>
              <a:t>工程數學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		▲	 ▲	</a:t>
            </a:r>
          </a:p>
          <a:p>
            <a:pPr marL="538163" lvl="1" indent="-147638"/>
            <a:r>
              <a:rPr lang="zh-TW" altLang="en-US" sz="1800" dirty="0">
                <a:solidFill>
                  <a:srgbClr val="FF0000"/>
                </a:solidFill>
              </a:rPr>
              <a:t>計算機組織</a:t>
            </a:r>
            <a:r>
              <a:rPr lang="en-US" altLang="zh-TW" sz="1800" dirty="0">
                <a:solidFill>
                  <a:srgbClr val="FF0000"/>
                </a:solidFill>
              </a:rPr>
              <a:t>				 ▲</a:t>
            </a:r>
          </a:p>
          <a:p>
            <a:pPr marL="538163" lvl="1" indent="-147638"/>
            <a:r>
              <a:rPr lang="zh-TW" altLang="en-US" sz="1800" dirty="0">
                <a:solidFill>
                  <a:srgbClr val="FF0000"/>
                </a:solidFill>
              </a:rPr>
              <a:t>電磁學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					 ▲</a:t>
            </a:r>
          </a:p>
          <a:p>
            <a:pPr marL="538163" lvl="1" indent="-147638"/>
            <a:r>
              <a:rPr lang="zh-TW" altLang="en-US" sz="1800" dirty="0">
                <a:solidFill>
                  <a:srgbClr val="FF0000"/>
                </a:solidFill>
              </a:rPr>
              <a:t>機率</a:t>
            </a:r>
            <a:r>
              <a:rPr lang="en-US" altLang="zh-TW" sz="1800" dirty="0">
                <a:solidFill>
                  <a:srgbClr val="FF0000"/>
                </a:solidFill>
              </a:rPr>
              <a:t>		▲	 ▲	 ▲ 	</a:t>
            </a:r>
          </a:p>
          <a:p>
            <a:pPr marL="538163" lvl="1" indent="-147638"/>
            <a:r>
              <a:rPr lang="zh-TW" altLang="en-US" sz="1800" dirty="0">
                <a:solidFill>
                  <a:srgbClr val="FF0000"/>
                </a:solidFill>
              </a:rPr>
              <a:t>資料結構</a:t>
            </a:r>
            <a:r>
              <a:rPr lang="en-US" altLang="zh-TW" sz="1800" dirty="0">
                <a:solidFill>
                  <a:srgbClr val="FF0000"/>
                </a:solidFill>
              </a:rPr>
              <a:t>				 ▲</a:t>
            </a:r>
          </a:p>
        </p:txBody>
      </p:sp>
    </p:spTree>
    <p:extLst>
      <p:ext uri="{BB962C8B-B14F-4D97-AF65-F5344CB8AC3E}">
        <p14:creationId xmlns:p14="http://schemas.microsoft.com/office/powerpoint/2010/main" val="2589756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四系師資</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xfrm>
            <a:off x="76200" y="1825625"/>
            <a:ext cx="4438650" cy="4351338"/>
          </a:xfrm>
          <a:ln>
            <a:solidFill>
              <a:srgbClr val="0070C0"/>
            </a:solidFill>
          </a:ln>
        </p:spPr>
        <p:txBody>
          <a:bodyPr>
            <a:normAutofit/>
          </a:bodyPr>
          <a:lstStyle/>
          <a:p>
            <a:r>
              <a:rPr lang="zh-TW" altLang="en-US" sz="1800" dirty="0"/>
              <a:t>電資一上</a:t>
            </a:r>
            <a:endParaRPr lang="en-US" altLang="zh-TW" sz="1800" dirty="0"/>
          </a:p>
          <a:p>
            <a:pPr marL="447675" lvl="1" indent="-147638"/>
            <a:r>
              <a:rPr lang="zh-TW" altLang="en-US" sz="1800" dirty="0"/>
              <a:t>電機</a:t>
            </a:r>
            <a:r>
              <a:rPr lang="en-US" altLang="zh-TW" sz="1800" dirty="0"/>
              <a:t>	0</a:t>
            </a:r>
          </a:p>
          <a:p>
            <a:pPr marL="447675" lvl="1" indent="-147638"/>
            <a:r>
              <a:rPr lang="zh-TW" altLang="en-US" sz="1800" dirty="0"/>
              <a:t>電子</a:t>
            </a:r>
            <a:r>
              <a:rPr lang="en-US" altLang="zh-TW" sz="1800" dirty="0"/>
              <a:t>	1</a:t>
            </a:r>
            <a:r>
              <a:rPr lang="zh-TW" altLang="en-US" sz="1800" dirty="0"/>
              <a:t> </a:t>
            </a:r>
            <a:r>
              <a:rPr lang="zh-TW" altLang="en-US" sz="1800" dirty="0">
                <a:solidFill>
                  <a:srgbClr val="FF0000"/>
                </a:solidFill>
              </a:rPr>
              <a:t>數位邏輯設計</a:t>
            </a:r>
            <a:endParaRPr lang="en-US" altLang="zh-TW" sz="1800" dirty="0">
              <a:solidFill>
                <a:srgbClr val="FF0000"/>
              </a:solidFill>
            </a:endParaRPr>
          </a:p>
          <a:p>
            <a:pPr marL="447675" lvl="1" indent="-147638"/>
            <a:r>
              <a:rPr lang="zh-TW" altLang="en-US" sz="1800" dirty="0"/>
              <a:t>資工</a:t>
            </a:r>
            <a:r>
              <a:rPr lang="en-US" altLang="zh-TW" sz="1800" dirty="0"/>
              <a:t>	2</a:t>
            </a:r>
            <a:r>
              <a:rPr lang="zh-TW" altLang="en-US" sz="1800" dirty="0"/>
              <a:t> </a:t>
            </a:r>
            <a:r>
              <a:rPr lang="zh-TW" altLang="en-US" sz="1800" dirty="0">
                <a:solidFill>
                  <a:srgbClr val="FF0000"/>
                </a:solidFill>
              </a:rPr>
              <a:t>程式語言、計算機概論</a:t>
            </a:r>
            <a:endParaRPr lang="en-US" altLang="zh-TW" sz="1800" dirty="0">
              <a:solidFill>
                <a:srgbClr val="FF0000"/>
              </a:solidFill>
            </a:endParaRPr>
          </a:p>
          <a:p>
            <a:pPr marL="447675" lvl="1" indent="-147638"/>
            <a:r>
              <a:rPr lang="zh-TW" altLang="en-US" sz="1800" dirty="0"/>
              <a:t>光電</a:t>
            </a:r>
            <a:r>
              <a:rPr lang="en-US" altLang="zh-TW" sz="1800" dirty="0"/>
              <a:t>	2</a:t>
            </a:r>
            <a:r>
              <a:rPr lang="zh-TW" altLang="en-US" sz="1800" dirty="0"/>
              <a:t> </a:t>
            </a:r>
            <a:r>
              <a:rPr lang="zh-TW" altLang="en-US" sz="1800" dirty="0">
                <a:solidFill>
                  <a:srgbClr val="FF0000"/>
                </a:solidFill>
              </a:rPr>
              <a:t>物理、物理實驗</a:t>
            </a:r>
            <a:endParaRPr lang="en-US" altLang="zh-TW" sz="1800" dirty="0">
              <a:solidFill>
                <a:srgbClr val="FF0000"/>
              </a:solidFill>
            </a:endParaRPr>
          </a:p>
          <a:p>
            <a:endParaRPr lang="en-US" altLang="zh-TW" sz="1800" dirty="0"/>
          </a:p>
          <a:p>
            <a:r>
              <a:rPr lang="zh-TW" altLang="en-US" sz="1800" dirty="0"/>
              <a:t>電資一下</a:t>
            </a:r>
            <a:endParaRPr lang="en-US" altLang="zh-TW" sz="1800" dirty="0"/>
          </a:p>
          <a:p>
            <a:pPr marL="447675" lvl="1" indent="-147638"/>
            <a:r>
              <a:rPr lang="zh-TW" altLang="en-US" sz="1800" dirty="0"/>
              <a:t>電機</a:t>
            </a:r>
            <a:r>
              <a:rPr lang="en-US" altLang="zh-TW" sz="1800" dirty="0"/>
              <a:t>	0</a:t>
            </a:r>
          </a:p>
          <a:p>
            <a:pPr marL="447675" lvl="1" indent="-147638"/>
            <a:r>
              <a:rPr lang="zh-TW" altLang="en-US" sz="1800" dirty="0"/>
              <a:t>電子</a:t>
            </a:r>
            <a:r>
              <a:rPr lang="en-US" altLang="zh-TW" sz="1800" dirty="0"/>
              <a:t>	1</a:t>
            </a:r>
            <a:r>
              <a:rPr lang="zh-TW" altLang="en-US" sz="1800" dirty="0"/>
              <a:t> </a:t>
            </a:r>
            <a:r>
              <a:rPr lang="zh-TW" altLang="en-US" sz="1800" dirty="0">
                <a:solidFill>
                  <a:srgbClr val="FF0000"/>
                </a:solidFill>
              </a:rPr>
              <a:t>微算機系統</a:t>
            </a:r>
            <a:endParaRPr lang="en-US" altLang="zh-TW" sz="1800" dirty="0">
              <a:solidFill>
                <a:srgbClr val="FF0000"/>
              </a:solidFill>
            </a:endParaRPr>
          </a:p>
          <a:p>
            <a:pPr marL="447675" lvl="1" indent="-147638"/>
            <a:r>
              <a:rPr lang="zh-TW" altLang="en-US" sz="1800" dirty="0"/>
              <a:t>資工</a:t>
            </a:r>
            <a:r>
              <a:rPr lang="en-US" altLang="zh-TW" sz="1800" dirty="0"/>
              <a:t>	2</a:t>
            </a:r>
            <a:r>
              <a:rPr lang="zh-TW" altLang="en-US" sz="1800" dirty="0"/>
              <a:t> </a:t>
            </a:r>
            <a:r>
              <a:rPr lang="zh-TW" altLang="en-US" sz="1800" dirty="0">
                <a:solidFill>
                  <a:srgbClr val="FF0000"/>
                </a:solidFill>
              </a:rPr>
              <a:t>線性代數、物件導向程式設計</a:t>
            </a:r>
            <a:endParaRPr lang="en-US" altLang="zh-TW" sz="1800" dirty="0">
              <a:solidFill>
                <a:srgbClr val="FF0000"/>
              </a:solidFill>
            </a:endParaRPr>
          </a:p>
          <a:p>
            <a:pPr marL="447675" lvl="1" indent="-147638"/>
            <a:r>
              <a:rPr lang="zh-TW" altLang="en-US" sz="1800" dirty="0"/>
              <a:t>光電</a:t>
            </a:r>
            <a:r>
              <a:rPr lang="en-US" altLang="zh-TW" sz="1800" dirty="0"/>
              <a:t>	2</a:t>
            </a:r>
            <a:r>
              <a:rPr lang="zh-TW" altLang="en-US" sz="1800" dirty="0"/>
              <a:t> </a:t>
            </a:r>
            <a:r>
              <a:rPr lang="zh-TW" altLang="en-US" sz="1800" dirty="0">
                <a:solidFill>
                  <a:srgbClr val="FF0000"/>
                </a:solidFill>
              </a:rPr>
              <a:t>物理、物理實驗</a:t>
            </a:r>
            <a:endParaRPr lang="en-US" altLang="zh-TW" sz="1800" dirty="0">
              <a:solidFill>
                <a:srgbClr val="FF0000"/>
              </a:solidFill>
            </a:endParaRPr>
          </a:p>
          <a:p>
            <a:pPr lvl="1"/>
            <a:endParaRPr lang="en-US" altLang="zh-TW" sz="1800" dirty="0"/>
          </a:p>
        </p:txBody>
      </p:sp>
      <p:sp>
        <p:nvSpPr>
          <p:cNvPr id="5" name="內容版面配置區 4">
            <a:extLst>
              <a:ext uri="{FF2B5EF4-FFF2-40B4-BE49-F238E27FC236}">
                <a16:creationId xmlns:a16="http://schemas.microsoft.com/office/drawing/2014/main" id="{E91F7B62-C996-4448-BAC8-280109AD07AB}"/>
              </a:ext>
            </a:extLst>
          </p:cNvPr>
          <p:cNvSpPr>
            <a:spLocks noGrp="1"/>
          </p:cNvSpPr>
          <p:nvPr>
            <p:ph sz="half" idx="2"/>
          </p:nvPr>
        </p:nvSpPr>
        <p:spPr>
          <a:xfrm>
            <a:off x="4629150" y="1825625"/>
            <a:ext cx="4286250" cy="4351338"/>
          </a:xfrm>
          <a:ln>
            <a:solidFill>
              <a:srgbClr val="0070C0"/>
            </a:solidFill>
          </a:ln>
        </p:spPr>
        <p:txBody>
          <a:bodyPr>
            <a:normAutofit/>
          </a:bodyPr>
          <a:lstStyle/>
          <a:p>
            <a:r>
              <a:rPr lang="zh-TW" altLang="en-US" sz="1800" dirty="0"/>
              <a:t>電資二上</a:t>
            </a:r>
            <a:endParaRPr lang="en-US" altLang="zh-TW" sz="1800" dirty="0"/>
          </a:p>
          <a:p>
            <a:pPr marL="447675" lvl="1" indent="-147638"/>
            <a:r>
              <a:rPr lang="zh-TW" altLang="en-US" sz="1800" dirty="0"/>
              <a:t>電機</a:t>
            </a:r>
            <a:r>
              <a:rPr lang="en-US" altLang="zh-TW" sz="1800" dirty="0"/>
              <a:t>	4</a:t>
            </a:r>
            <a:r>
              <a:rPr lang="zh-TW" altLang="en-US" sz="1800" dirty="0"/>
              <a:t> </a:t>
            </a:r>
            <a:r>
              <a:rPr lang="zh-TW" altLang="en-US" sz="1800" dirty="0">
                <a:solidFill>
                  <a:srgbClr val="FF0000"/>
                </a:solidFill>
              </a:rPr>
              <a:t>電路學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a:t>
            </a:r>
            <a:r>
              <a:rPr lang="zh-TW" altLang="en-US" sz="1800" dirty="0">
                <a:solidFill>
                  <a:srgbClr val="FF0000"/>
                </a:solidFill>
              </a:rPr>
              <a:t>、電子學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a:t>
            </a:r>
            <a:r>
              <a:rPr lang="zh-TW" altLang="en-US" sz="1800" dirty="0">
                <a:solidFill>
                  <a:srgbClr val="FF0000"/>
                </a:solidFill>
              </a:rPr>
              <a:t>、電子學實習</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a:t>
            </a:r>
            <a:r>
              <a:rPr lang="zh-TW" altLang="en-US" sz="1800" dirty="0">
                <a:solidFill>
                  <a:srgbClr val="FF0000"/>
                </a:solidFill>
              </a:rPr>
              <a:t>、訊號與系統</a:t>
            </a:r>
            <a:endParaRPr lang="en-US" altLang="zh-TW" sz="1800" dirty="0">
              <a:solidFill>
                <a:srgbClr val="FF0000"/>
              </a:solidFill>
            </a:endParaRPr>
          </a:p>
          <a:p>
            <a:pPr marL="447675" lvl="1" indent="-147638"/>
            <a:r>
              <a:rPr lang="zh-TW" altLang="en-US" sz="1800" dirty="0"/>
              <a:t>電子</a:t>
            </a:r>
            <a:r>
              <a:rPr lang="en-US" altLang="zh-TW" sz="1800" dirty="0"/>
              <a:t>	3</a:t>
            </a:r>
            <a:r>
              <a:rPr lang="zh-TW" altLang="en-US" sz="1800" dirty="0"/>
              <a:t> </a:t>
            </a:r>
            <a:r>
              <a:rPr lang="zh-TW" altLang="en-US" sz="1800" dirty="0">
                <a:solidFill>
                  <a:srgbClr val="FF0000"/>
                </a:solidFill>
              </a:rPr>
              <a:t>工程數學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a:t>
            </a:r>
            <a:r>
              <a:rPr lang="zh-TW" altLang="en-US" sz="1800" dirty="0">
                <a:solidFill>
                  <a:srgbClr val="FF0000"/>
                </a:solidFill>
              </a:rPr>
              <a:t>、電磁學</a:t>
            </a:r>
            <a:r>
              <a:rPr lang="en-US" altLang="zh-TW" sz="1800" dirty="0">
                <a:solidFill>
                  <a:srgbClr val="FF0000"/>
                </a:solidFill>
              </a:rPr>
              <a:t>(</a:t>
            </a:r>
            <a:r>
              <a:rPr lang="zh-TW" altLang="en-US" sz="1800" dirty="0">
                <a:solidFill>
                  <a:srgbClr val="FF0000"/>
                </a:solidFill>
              </a:rPr>
              <a:t>一</a:t>
            </a:r>
            <a:r>
              <a:rPr lang="en-US" altLang="zh-TW" sz="1800" dirty="0">
                <a:solidFill>
                  <a:srgbClr val="FF0000"/>
                </a:solidFill>
              </a:rPr>
              <a:t>)</a:t>
            </a:r>
          </a:p>
          <a:p>
            <a:pPr marL="447675" lvl="1" indent="-147638"/>
            <a:r>
              <a:rPr lang="zh-TW" altLang="en-US" sz="1800" dirty="0"/>
              <a:t>資工</a:t>
            </a:r>
            <a:r>
              <a:rPr lang="en-US" altLang="zh-TW" sz="1800" dirty="0"/>
              <a:t>	1</a:t>
            </a:r>
            <a:r>
              <a:rPr lang="zh-TW" altLang="en-US" sz="1800" dirty="0"/>
              <a:t> </a:t>
            </a:r>
            <a:r>
              <a:rPr lang="zh-TW" altLang="en-US" sz="1800" dirty="0">
                <a:solidFill>
                  <a:srgbClr val="FF0000"/>
                </a:solidFill>
              </a:rPr>
              <a:t>資料結構</a:t>
            </a:r>
            <a:endParaRPr lang="en-US" altLang="zh-TW" sz="1800" dirty="0">
              <a:solidFill>
                <a:srgbClr val="FF0000"/>
              </a:solidFill>
            </a:endParaRPr>
          </a:p>
          <a:p>
            <a:pPr marL="447675" lvl="1" indent="-147638"/>
            <a:r>
              <a:rPr lang="zh-TW" altLang="en-US" sz="1800" dirty="0"/>
              <a:t>光電</a:t>
            </a:r>
            <a:r>
              <a:rPr lang="en-US" altLang="zh-TW" sz="1800" dirty="0"/>
              <a:t>	2</a:t>
            </a:r>
            <a:r>
              <a:rPr lang="zh-TW" altLang="en-US" sz="1800" dirty="0"/>
              <a:t> </a:t>
            </a:r>
            <a:r>
              <a:rPr lang="zh-TW" altLang="en-US" sz="1800" dirty="0">
                <a:solidFill>
                  <a:srgbClr val="FF0000"/>
                </a:solidFill>
              </a:rPr>
              <a:t>幾何光學、光電工程概論</a:t>
            </a:r>
            <a:endParaRPr lang="en-US" altLang="zh-TW" sz="1800" dirty="0">
              <a:solidFill>
                <a:srgbClr val="FF0000"/>
              </a:solidFill>
            </a:endParaRPr>
          </a:p>
          <a:p>
            <a:endParaRPr lang="en-US" altLang="zh-TW" sz="1800" dirty="0"/>
          </a:p>
          <a:p>
            <a:r>
              <a:rPr lang="zh-TW" altLang="en-US" sz="1800" dirty="0"/>
              <a:t>電資二下</a:t>
            </a:r>
            <a:endParaRPr lang="en-US" altLang="zh-TW" sz="1800" dirty="0"/>
          </a:p>
          <a:p>
            <a:pPr marL="538163" lvl="1" indent="-147638"/>
            <a:r>
              <a:rPr lang="zh-TW" altLang="en-US" sz="1800" dirty="0"/>
              <a:t>電機</a:t>
            </a:r>
            <a:r>
              <a:rPr lang="en-US" altLang="zh-TW" sz="1800" dirty="0"/>
              <a:t>3</a:t>
            </a:r>
            <a:r>
              <a:rPr lang="zh-TW" altLang="en-US" sz="1800" dirty="0"/>
              <a:t> </a:t>
            </a:r>
            <a:r>
              <a:rPr lang="zh-TW" altLang="en-US" sz="1800" dirty="0">
                <a:solidFill>
                  <a:srgbClr val="FF0000"/>
                </a:solidFill>
              </a:rPr>
              <a:t>電路學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a:t>
            </a:r>
            <a:r>
              <a:rPr lang="zh-TW" altLang="en-US" sz="1800" dirty="0">
                <a:solidFill>
                  <a:srgbClr val="FF0000"/>
                </a:solidFill>
              </a:rPr>
              <a:t>、電子學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a:t>
            </a:r>
            <a:r>
              <a:rPr lang="zh-TW" altLang="en-US" sz="1800" dirty="0">
                <a:solidFill>
                  <a:srgbClr val="FF0000"/>
                </a:solidFill>
              </a:rPr>
              <a:t>、電子學實習</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a:t>
            </a:r>
            <a:endParaRPr lang="en-US" altLang="zh-TW" sz="1800" dirty="0"/>
          </a:p>
          <a:p>
            <a:pPr marL="538163" lvl="1" indent="-147638"/>
            <a:r>
              <a:rPr lang="zh-TW" altLang="en-US" sz="1800" dirty="0"/>
              <a:t>電子</a:t>
            </a:r>
            <a:r>
              <a:rPr lang="en-US" altLang="zh-TW" sz="1800" dirty="0"/>
              <a:t>4</a:t>
            </a:r>
            <a:r>
              <a:rPr lang="zh-TW" altLang="en-US" sz="1800" dirty="0"/>
              <a:t> </a:t>
            </a:r>
            <a:r>
              <a:rPr lang="zh-TW" altLang="en-US" sz="1800" dirty="0">
                <a:solidFill>
                  <a:srgbClr val="FF0000"/>
                </a:solidFill>
              </a:rPr>
              <a:t>計算機演算法、工程數學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a:t>
            </a:r>
            <a:r>
              <a:rPr lang="zh-TW" altLang="en-US" sz="1800" dirty="0">
                <a:solidFill>
                  <a:srgbClr val="FF0000"/>
                </a:solidFill>
              </a:rPr>
              <a:t>、計算機組織、電磁學</a:t>
            </a:r>
            <a:r>
              <a:rPr lang="en-US" altLang="zh-TW" sz="1800" dirty="0">
                <a:solidFill>
                  <a:srgbClr val="FF0000"/>
                </a:solidFill>
              </a:rPr>
              <a:t>(</a:t>
            </a:r>
            <a:r>
              <a:rPr lang="zh-TW" altLang="en-US" sz="1800" dirty="0">
                <a:solidFill>
                  <a:srgbClr val="FF0000"/>
                </a:solidFill>
              </a:rPr>
              <a:t>二</a:t>
            </a:r>
            <a:r>
              <a:rPr lang="en-US" altLang="zh-TW" sz="1800" dirty="0">
                <a:solidFill>
                  <a:srgbClr val="FF0000"/>
                </a:solidFill>
              </a:rPr>
              <a:t>)</a:t>
            </a:r>
          </a:p>
          <a:p>
            <a:pPr marL="538163" lvl="1" indent="-147638"/>
            <a:r>
              <a:rPr lang="zh-TW" altLang="en-US" sz="1800" dirty="0"/>
              <a:t>資工</a:t>
            </a:r>
            <a:r>
              <a:rPr lang="en-US" altLang="zh-TW" sz="1800" dirty="0"/>
              <a:t>3</a:t>
            </a:r>
            <a:r>
              <a:rPr lang="zh-TW" altLang="en-US" sz="1800" dirty="0"/>
              <a:t> </a:t>
            </a:r>
            <a:r>
              <a:rPr lang="zh-TW" altLang="en-US" sz="1800" dirty="0">
                <a:solidFill>
                  <a:srgbClr val="FF0000"/>
                </a:solidFill>
              </a:rPr>
              <a:t>機率、資料結構、</a:t>
            </a:r>
            <a:endParaRPr lang="en-US" altLang="zh-TW" sz="1800" dirty="0">
              <a:solidFill>
                <a:srgbClr val="FF0000"/>
              </a:solidFill>
            </a:endParaRPr>
          </a:p>
          <a:p>
            <a:pPr marL="538163" lvl="1" indent="-147638"/>
            <a:r>
              <a:rPr lang="zh-TW" altLang="en-US" sz="1800" dirty="0"/>
              <a:t>光電</a:t>
            </a:r>
            <a:r>
              <a:rPr lang="en-US" altLang="zh-TW" sz="1800" dirty="0"/>
              <a:t>0</a:t>
            </a:r>
          </a:p>
        </p:txBody>
      </p:sp>
    </p:spTree>
    <p:extLst>
      <p:ext uri="{BB962C8B-B14F-4D97-AF65-F5344CB8AC3E}">
        <p14:creationId xmlns:p14="http://schemas.microsoft.com/office/powerpoint/2010/main" val="92062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四系師資</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ln>
            <a:solidFill>
              <a:srgbClr val="0070C0"/>
            </a:solidFill>
          </a:ln>
        </p:spPr>
        <p:txBody>
          <a:bodyPr/>
          <a:lstStyle/>
          <a:p>
            <a:r>
              <a:rPr lang="zh-TW" altLang="en-US" dirty="0"/>
              <a:t>電資一上</a:t>
            </a:r>
            <a:endParaRPr lang="en-US" altLang="zh-TW" dirty="0"/>
          </a:p>
          <a:p>
            <a:pPr lvl="1"/>
            <a:r>
              <a:rPr lang="zh-TW" altLang="en-US" dirty="0"/>
              <a:t>電機</a:t>
            </a:r>
            <a:r>
              <a:rPr lang="en-US" altLang="zh-TW"/>
              <a:t>	0</a:t>
            </a:r>
            <a:endParaRPr lang="en-US" altLang="zh-TW" dirty="0"/>
          </a:p>
          <a:p>
            <a:pPr lvl="1"/>
            <a:r>
              <a:rPr lang="zh-TW" altLang="en-US" dirty="0"/>
              <a:t>電子</a:t>
            </a:r>
            <a:r>
              <a:rPr lang="en-US" altLang="zh-TW" dirty="0"/>
              <a:t>	1</a:t>
            </a:r>
          </a:p>
          <a:p>
            <a:pPr lvl="1"/>
            <a:r>
              <a:rPr lang="zh-TW" altLang="en-US" dirty="0"/>
              <a:t>資工</a:t>
            </a:r>
            <a:r>
              <a:rPr lang="en-US" altLang="zh-TW" dirty="0"/>
              <a:t>	2</a:t>
            </a:r>
          </a:p>
          <a:p>
            <a:pPr lvl="1"/>
            <a:r>
              <a:rPr lang="zh-TW" altLang="en-US" dirty="0"/>
              <a:t>光電</a:t>
            </a:r>
            <a:r>
              <a:rPr lang="en-US" altLang="zh-TW" dirty="0"/>
              <a:t>	2</a:t>
            </a:r>
            <a:endParaRPr lang="en-US" altLang="zh-TW" sz="1000" dirty="0"/>
          </a:p>
          <a:p>
            <a:r>
              <a:rPr lang="zh-TW" altLang="en-US" dirty="0"/>
              <a:t>電資一下</a:t>
            </a:r>
            <a:endParaRPr lang="en-US" altLang="zh-TW" dirty="0"/>
          </a:p>
          <a:p>
            <a:pPr lvl="1"/>
            <a:r>
              <a:rPr lang="zh-TW" altLang="en-US" dirty="0"/>
              <a:t>電機</a:t>
            </a:r>
            <a:r>
              <a:rPr lang="en-US" altLang="zh-TW" dirty="0"/>
              <a:t>	0</a:t>
            </a:r>
          </a:p>
          <a:p>
            <a:pPr lvl="1"/>
            <a:r>
              <a:rPr lang="zh-TW" altLang="en-US" dirty="0"/>
              <a:t>電子</a:t>
            </a:r>
            <a:r>
              <a:rPr lang="en-US" altLang="zh-TW" dirty="0"/>
              <a:t>	1</a:t>
            </a:r>
          </a:p>
          <a:p>
            <a:pPr lvl="1"/>
            <a:r>
              <a:rPr lang="zh-TW" altLang="en-US" dirty="0"/>
              <a:t>資工</a:t>
            </a:r>
            <a:r>
              <a:rPr lang="en-US" altLang="zh-TW" dirty="0"/>
              <a:t>	2</a:t>
            </a:r>
          </a:p>
          <a:p>
            <a:pPr lvl="1"/>
            <a:r>
              <a:rPr lang="zh-TW" altLang="en-US" dirty="0"/>
              <a:t>光電</a:t>
            </a:r>
            <a:r>
              <a:rPr lang="en-US" altLang="zh-TW" dirty="0"/>
              <a:t>	2</a:t>
            </a:r>
          </a:p>
          <a:p>
            <a:endParaRPr lang="zh-TW" altLang="en-US" dirty="0"/>
          </a:p>
        </p:txBody>
      </p:sp>
      <p:sp>
        <p:nvSpPr>
          <p:cNvPr id="5" name="內容版面配置區 4">
            <a:extLst>
              <a:ext uri="{FF2B5EF4-FFF2-40B4-BE49-F238E27FC236}">
                <a16:creationId xmlns:a16="http://schemas.microsoft.com/office/drawing/2014/main" id="{E91F7B62-C996-4448-BAC8-280109AD07AB}"/>
              </a:ext>
            </a:extLst>
          </p:cNvPr>
          <p:cNvSpPr>
            <a:spLocks noGrp="1"/>
          </p:cNvSpPr>
          <p:nvPr>
            <p:ph sz="half" idx="2"/>
          </p:nvPr>
        </p:nvSpPr>
        <p:spPr>
          <a:ln>
            <a:solidFill>
              <a:srgbClr val="0070C0"/>
            </a:solidFill>
          </a:ln>
        </p:spPr>
        <p:txBody>
          <a:bodyPr/>
          <a:lstStyle/>
          <a:p>
            <a:r>
              <a:rPr lang="zh-TW" altLang="en-US" dirty="0"/>
              <a:t>電資二上</a:t>
            </a:r>
            <a:endParaRPr lang="en-US" altLang="zh-TW" dirty="0"/>
          </a:p>
          <a:p>
            <a:pPr lvl="1"/>
            <a:r>
              <a:rPr lang="zh-TW" altLang="en-US" dirty="0"/>
              <a:t>電機</a:t>
            </a:r>
            <a:r>
              <a:rPr lang="en-US" altLang="zh-TW" dirty="0"/>
              <a:t>	4</a:t>
            </a:r>
          </a:p>
          <a:p>
            <a:pPr lvl="1"/>
            <a:r>
              <a:rPr lang="zh-TW" altLang="en-US" dirty="0"/>
              <a:t>電子</a:t>
            </a:r>
            <a:r>
              <a:rPr lang="en-US" altLang="zh-TW" dirty="0"/>
              <a:t>	3</a:t>
            </a:r>
          </a:p>
          <a:p>
            <a:pPr lvl="1"/>
            <a:r>
              <a:rPr lang="zh-TW" altLang="en-US" dirty="0"/>
              <a:t>資工</a:t>
            </a:r>
            <a:r>
              <a:rPr lang="en-US" altLang="zh-TW" dirty="0"/>
              <a:t>	1</a:t>
            </a:r>
          </a:p>
          <a:p>
            <a:pPr lvl="1"/>
            <a:r>
              <a:rPr lang="zh-TW" altLang="en-US" dirty="0"/>
              <a:t>光電</a:t>
            </a:r>
            <a:r>
              <a:rPr lang="en-US" altLang="zh-TW" dirty="0"/>
              <a:t>	2</a:t>
            </a:r>
          </a:p>
          <a:p>
            <a:r>
              <a:rPr lang="zh-TW" altLang="en-US" dirty="0"/>
              <a:t>電資二下</a:t>
            </a:r>
            <a:endParaRPr lang="en-US" altLang="zh-TW" dirty="0"/>
          </a:p>
          <a:p>
            <a:pPr lvl="1"/>
            <a:r>
              <a:rPr lang="zh-TW" altLang="en-US" dirty="0"/>
              <a:t>電機</a:t>
            </a:r>
            <a:r>
              <a:rPr lang="en-US" altLang="zh-TW" dirty="0"/>
              <a:t>	3</a:t>
            </a:r>
          </a:p>
          <a:p>
            <a:pPr lvl="1"/>
            <a:r>
              <a:rPr lang="zh-TW" altLang="en-US" dirty="0"/>
              <a:t>電子</a:t>
            </a:r>
            <a:r>
              <a:rPr lang="en-US" altLang="zh-TW" dirty="0"/>
              <a:t>	4</a:t>
            </a:r>
          </a:p>
          <a:p>
            <a:pPr lvl="1"/>
            <a:r>
              <a:rPr lang="zh-TW" altLang="en-US" dirty="0"/>
              <a:t>資工</a:t>
            </a:r>
            <a:r>
              <a:rPr lang="en-US" altLang="zh-TW" dirty="0"/>
              <a:t>	3</a:t>
            </a:r>
          </a:p>
          <a:p>
            <a:pPr lvl="1"/>
            <a:r>
              <a:rPr lang="zh-TW" altLang="en-US" dirty="0"/>
              <a:t>光電</a:t>
            </a:r>
            <a:r>
              <a:rPr lang="en-US" altLang="zh-TW" dirty="0"/>
              <a:t>	0</a:t>
            </a:r>
          </a:p>
          <a:p>
            <a:pPr marL="457200" lvl="1" indent="0">
              <a:buNone/>
            </a:pPr>
            <a:endParaRPr lang="en-US" altLang="zh-TW" dirty="0"/>
          </a:p>
          <a:p>
            <a:endParaRPr lang="zh-TW" altLang="en-US" dirty="0"/>
          </a:p>
        </p:txBody>
      </p:sp>
    </p:spTree>
    <p:extLst>
      <p:ext uri="{BB962C8B-B14F-4D97-AF65-F5344CB8AC3E}">
        <p14:creationId xmlns:p14="http://schemas.microsoft.com/office/powerpoint/2010/main" val="2748494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四系師資</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ln>
            <a:solidFill>
              <a:srgbClr val="0070C0"/>
            </a:solidFill>
          </a:ln>
        </p:spPr>
        <p:txBody>
          <a:bodyPr/>
          <a:lstStyle/>
          <a:p>
            <a:r>
              <a:rPr lang="zh-TW" altLang="en-US" dirty="0"/>
              <a:t>電資一</a:t>
            </a:r>
            <a:endParaRPr lang="en-US" altLang="zh-TW" dirty="0"/>
          </a:p>
          <a:p>
            <a:pPr lvl="1"/>
            <a:r>
              <a:rPr lang="zh-TW" altLang="en-US" dirty="0"/>
              <a:t>電機</a:t>
            </a:r>
            <a:r>
              <a:rPr lang="en-US" altLang="zh-TW" dirty="0"/>
              <a:t>	0</a:t>
            </a:r>
          </a:p>
          <a:p>
            <a:pPr lvl="1"/>
            <a:r>
              <a:rPr lang="zh-TW" altLang="en-US" dirty="0"/>
              <a:t>電子</a:t>
            </a:r>
            <a:r>
              <a:rPr lang="en-US" altLang="zh-TW" dirty="0"/>
              <a:t>	2</a:t>
            </a:r>
          </a:p>
          <a:p>
            <a:pPr lvl="1"/>
            <a:r>
              <a:rPr lang="zh-TW" altLang="en-US" dirty="0"/>
              <a:t>資工</a:t>
            </a:r>
            <a:r>
              <a:rPr lang="en-US" altLang="zh-TW" dirty="0"/>
              <a:t>	4</a:t>
            </a:r>
          </a:p>
          <a:p>
            <a:pPr lvl="1"/>
            <a:r>
              <a:rPr lang="zh-TW" altLang="en-US" dirty="0"/>
              <a:t>光電</a:t>
            </a:r>
            <a:r>
              <a:rPr lang="en-US" altLang="zh-TW" dirty="0"/>
              <a:t>	4</a:t>
            </a:r>
          </a:p>
          <a:p>
            <a:endParaRPr lang="zh-TW" altLang="en-US" dirty="0"/>
          </a:p>
        </p:txBody>
      </p:sp>
      <p:sp>
        <p:nvSpPr>
          <p:cNvPr id="5" name="內容版面配置區 4">
            <a:extLst>
              <a:ext uri="{FF2B5EF4-FFF2-40B4-BE49-F238E27FC236}">
                <a16:creationId xmlns:a16="http://schemas.microsoft.com/office/drawing/2014/main" id="{E91F7B62-C996-4448-BAC8-280109AD07AB}"/>
              </a:ext>
            </a:extLst>
          </p:cNvPr>
          <p:cNvSpPr>
            <a:spLocks noGrp="1"/>
          </p:cNvSpPr>
          <p:nvPr>
            <p:ph sz="half" idx="2"/>
          </p:nvPr>
        </p:nvSpPr>
        <p:spPr>
          <a:ln>
            <a:solidFill>
              <a:srgbClr val="0070C0"/>
            </a:solidFill>
          </a:ln>
        </p:spPr>
        <p:txBody>
          <a:bodyPr/>
          <a:lstStyle/>
          <a:p>
            <a:r>
              <a:rPr lang="zh-TW" altLang="en-US" dirty="0"/>
              <a:t>電資二</a:t>
            </a:r>
            <a:endParaRPr lang="en-US" altLang="zh-TW" dirty="0"/>
          </a:p>
          <a:p>
            <a:pPr lvl="1"/>
            <a:r>
              <a:rPr lang="zh-TW" altLang="en-US" dirty="0"/>
              <a:t>電機</a:t>
            </a:r>
            <a:r>
              <a:rPr lang="en-US" altLang="zh-TW" dirty="0"/>
              <a:t>	7</a:t>
            </a:r>
          </a:p>
          <a:p>
            <a:pPr lvl="1"/>
            <a:r>
              <a:rPr lang="zh-TW" altLang="en-US" dirty="0"/>
              <a:t>電子</a:t>
            </a:r>
            <a:r>
              <a:rPr lang="en-US" altLang="zh-TW" dirty="0"/>
              <a:t>	7</a:t>
            </a:r>
          </a:p>
          <a:p>
            <a:pPr lvl="1"/>
            <a:r>
              <a:rPr lang="zh-TW" altLang="en-US" dirty="0"/>
              <a:t>資工</a:t>
            </a:r>
            <a:r>
              <a:rPr lang="en-US" altLang="zh-TW" dirty="0"/>
              <a:t>	4</a:t>
            </a:r>
          </a:p>
          <a:p>
            <a:pPr lvl="1"/>
            <a:r>
              <a:rPr lang="zh-TW" altLang="en-US" dirty="0"/>
              <a:t>光電</a:t>
            </a:r>
            <a:r>
              <a:rPr lang="en-US" altLang="zh-TW" dirty="0"/>
              <a:t>	2</a:t>
            </a:r>
          </a:p>
          <a:p>
            <a:pPr marL="457200" lvl="1" indent="0">
              <a:buNone/>
            </a:pPr>
            <a:endParaRPr lang="en-US" altLang="zh-TW" dirty="0"/>
          </a:p>
          <a:p>
            <a:endParaRPr lang="zh-TW" altLang="en-US" dirty="0"/>
          </a:p>
        </p:txBody>
      </p:sp>
    </p:spTree>
    <p:extLst>
      <p:ext uri="{BB962C8B-B14F-4D97-AF65-F5344CB8AC3E}">
        <p14:creationId xmlns:p14="http://schemas.microsoft.com/office/powerpoint/2010/main" val="3929134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B16F9CB-57C1-4B6B-980E-B8D692F2F72E}"/>
              </a:ext>
            </a:extLst>
          </p:cNvPr>
          <p:cNvSpPr>
            <a:spLocks noGrp="1"/>
          </p:cNvSpPr>
          <p:nvPr>
            <p:ph type="title"/>
          </p:nvPr>
        </p:nvSpPr>
        <p:spPr/>
        <p:txBody>
          <a:bodyPr/>
          <a:lstStyle/>
          <a:p>
            <a:r>
              <a:rPr lang="zh-TW" altLang="en-US" dirty="0"/>
              <a:t>電資開課</a:t>
            </a:r>
            <a:r>
              <a:rPr lang="en-US" altLang="zh-TW" dirty="0"/>
              <a:t>(</a:t>
            </a:r>
            <a:r>
              <a:rPr lang="zh-TW" altLang="en-US" dirty="0"/>
              <a:t>四系師資</a:t>
            </a:r>
            <a:r>
              <a:rPr lang="en-US" altLang="zh-TW" dirty="0"/>
              <a:t>)</a:t>
            </a:r>
            <a:endParaRPr lang="zh-TW" altLang="en-US" dirty="0"/>
          </a:p>
        </p:txBody>
      </p:sp>
      <p:sp>
        <p:nvSpPr>
          <p:cNvPr id="3" name="內容版面配置區 2">
            <a:extLst>
              <a:ext uri="{FF2B5EF4-FFF2-40B4-BE49-F238E27FC236}">
                <a16:creationId xmlns:a16="http://schemas.microsoft.com/office/drawing/2014/main" id="{76F892F0-4557-4ACB-AC4A-82123DDEE172}"/>
              </a:ext>
            </a:extLst>
          </p:cNvPr>
          <p:cNvSpPr>
            <a:spLocks noGrp="1"/>
          </p:cNvSpPr>
          <p:nvPr>
            <p:ph sz="half" idx="1"/>
          </p:nvPr>
        </p:nvSpPr>
        <p:spPr>
          <a:ln>
            <a:solidFill>
              <a:srgbClr val="0070C0"/>
            </a:solidFill>
          </a:ln>
        </p:spPr>
        <p:txBody>
          <a:bodyPr/>
          <a:lstStyle/>
          <a:p>
            <a:r>
              <a:rPr lang="zh-TW" altLang="en-US" dirty="0"/>
              <a:t>電資</a:t>
            </a:r>
            <a:endParaRPr lang="en-US" altLang="zh-TW" dirty="0"/>
          </a:p>
          <a:p>
            <a:pPr lvl="1"/>
            <a:r>
              <a:rPr lang="zh-TW" altLang="en-US" dirty="0"/>
              <a:t>電機</a:t>
            </a:r>
            <a:r>
              <a:rPr lang="en-US" altLang="zh-TW" dirty="0"/>
              <a:t>	7</a:t>
            </a:r>
          </a:p>
          <a:p>
            <a:pPr lvl="1"/>
            <a:r>
              <a:rPr lang="zh-TW" altLang="en-US" dirty="0"/>
              <a:t>電子</a:t>
            </a:r>
            <a:r>
              <a:rPr lang="en-US" altLang="zh-TW" dirty="0"/>
              <a:t>	8</a:t>
            </a:r>
          </a:p>
          <a:p>
            <a:pPr lvl="1"/>
            <a:r>
              <a:rPr lang="zh-TW" altLang="en-US" dirty="0"/>
              <a:t>資工</a:t>
            </a:r>
            <a:r>
              <a:rPr lang="en-US" altLang="zh-TW" dirty="0"/>
              <a:t>	8</a:t>
            </a:r>
          </a:p>
          <a:p>
            <a:pPr lvl="1"/>
            <a:r>
              <a:rPr lang="zh-TW" altLang="en-US" dirty="0"/>
              <a:t>光電</a:t>
            </a:r>
            <a:r>
              <a:rPr lang="en-US" altLang="zh-TW" dirty="0"/>
              <a:t>	6</a:t>
            </a:r>
          </a:p>
          <a:p>
            <a:endParaRPr lang="zh-TW" altLang="en-US" dirty="0"/>
          </a:p>
        </p:txBody>
      </p:sp>
      <p:sp>
        <p:nvSpPr>
          <p:cNvPr id="5" name="內容版面配置區 4">
            <a:extLst>
              <a:ext uri="{FF2B5EF4-FFF2-40B4-BE49-F238E27FC236}">
                <a16:creationId xmlns:a16="http://schemas.microsoft.com/office/drawing/2014/main" id="{E91F7B62-C996-4448-BAC8-280109AD07AB}"/>
              </a:ext>
            </a:extLst>
          </p:cNvPr>
          <p:cNvSpPr>
            <a:spLocks noGrp="1"/>
          </p:cNvSpPr>
          <p:nvPr>
            <p:ph sz="half" idx="2"/>
          </p:nvPr>
        </p:nvSpPr>
        <p:spPr>
          <a:ln>
            <a:solidFill>
              <a:srgbClr val="0070C0"/>
            </a:solidFill>
          </a:ln>
        </p:spPr>
        <p:txBody>
          <a:bodyPr/>
          <a:lstStyle/>
          <a:p>
            <a:pPr marL="457200" lvl="1" indent="0">
              <a:buNone/>
            </a:pPr>
            <a:endParaRPr lang="en-US" altLang="zh-TW" dirty="0"/>
          </a:p>
          <a:p>
            <a:endParaRPr lang="zh-TW" altLang="en-US" dirty="0"/>
          </a:p>
        </p:txBody>
      </p:sp>
    </p:spTree>
    <p:extLst>
      <p:ext uri="{BB962C8B-B14F-4D97-AF65-F5344CB8AC3E}">
        <p14:creationId xmlns:p14="http://schemas.microsoft.com/office/powerpoint/2010/main" val="4289698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B41355-6E2A-41E2-AF37-2EB2FC45EBC1}"/>
              </a:ext>
            </a:extLst>
          </p:cNvPr>
          <p:cNvSpPr>
            <a:spLocks noGrp="1"/>
          </p:cNvSpPr>
          <p:nvPr>
            <p:ph type="title"/>
          </p:nvPr>
        </p:nvSpPr>
        <p:spPr>
          <a:xfrm>
            <a:off x="152400" y="76200"/>
            <a:ext cx="7886700" cy="843914"/>
          </a:xfrm>
        </p:spPr>
        <p:txBody>
          <a:bodyPr/>
          <a:lstStyle/>
          <a:p>
            <a:r>
              <a:rPr lang="zh-TW" altLang="en-US" dirty="0"/>
              <a:t>校外實習 分數詢問</a:t>
            </a:r>
          </a:p>
        </p:txBody>
      </p:sp>
      <p:sp>
        <p:nvSpPr>
          <p:cNvPr id="3" name="內容版面配置區 2">
            <a:extLst>
              <a:ext uri="{FF2B5EF4-FFF2-40B4-BE49-F238E27FC236}">
                <a16:creationId xmlns:a16="http://schemas.microsoft.com/office/drawing/2014/main" id="{2F1C148B-43AC-4ADA-A8E4-E9E4E888CAAE}"/>
              </a:ext>
            </a:extLst>
          </p:cNvPr>
          <p:cNvSpPr>
            <a:spLocks noGrp="1"/>
          </p:cNvSpPr>
          <p:nvPr>
            <p:ph idx="1"/>
          </p:nvPr>
        </p:nvSpPr>
        <p:spPr>
          <a:xfrm>
            <a:off x="228600" y="838200"/>
            <a:ext cx="5638800" cy="5181600"/>
          </a:xfrm>
        </p:spPr>
        <p:txBody>
          <a:bodyPr>
            <a:normAutofit fontScale="92500" lnSpcReduction="10000"/>
          </a:bodyPr>
          <a:lstStyle/>
          <a:p>
            <a:pPr marL="0" indent="0">
              <a:lnSpc>
                <a:spcPct val="110000"/>
              </a:lnSpc>
              <a:spcBef>
                <a:spcPts val="600"/>
              </a:spcBef>
              <a:buNone/>
            </a:pPr>
            <a:r>
              <a:rPr lang="en-US" altLang="zh-TW" sz="1800" dirty="0"/>
              <a:t>On Fri, Feb 17, 2023 at 11:20 AM </a:t>
            </a:r>
            <a:r>
              <a:rPr lang="zh-TW" altLang="en-US" sz="1800" dirty="0"/>
              <a:t>北科大</a:t>
            </a:r>
            <a:r>
              <a:rPr lang="en-US" altLang="zh-TW" sz="1800" dirty="0"/>
              <a:t>-</a:t>
            </a:r>
            <a:r>
              <a:rPr lang="zh-TW" altLang="en-US" sz="1800" dirty="0"/>
              <a:t>莊士頡 </a:t>
            </a:r>
            <a:r>
              <a:rPr lang="en-US" altLang="zh-TW" sz="1800" dirty="0"/>
              <a:t>&lt;t108820011@ntut.org.tw&gt; wrote:</a:t>
            </a:r>
          </a:p>
          <a:p>
            <a:pPr marL="0" indent="0">
              <a:lnSpc>
                <a:spcPct val="110000"/>
              </a:lnSpc>
              <a:spcBef>
                <a:spcPts val="600"/>
              </a:spcBef>
              <a:buNone/>
            </a:pPr>
            <a:r>
              <a:rPr lang="zh-TW" altLang="en-US" sz="1800" dirty="0"/>
              <a:t>謝教授您好，</a:t>
            </a:r>
          </a:p>
          <a:p>
            <a:pPr marL="0" indent="0">
              <a:lnSpc>
                <a:spcPct val="110000"/>
              </a:lnSpc>
              <a:spcBef>
                <a:spcPts val="600"/>
              </a:spcBef>
              <a:buNone/>
            </a:pPr>
            <a:r>
              <a:rPr lang="zh-TW" altLang="en-US" sz="1800" dirty="0"/>
              <a:t>我跟志榆在上個學期與暑假都有選修校外實習，</a:t>
            </a:r>
          </a:p>
          <a:p>
            <a:pPr marL="0" indent="0">
              <a:lnSpc>
                <a:spcPct val="110000"/>
              </a:lnSpc>
              <a:spcBef>
                <a:spcPts val="600"/>
              </a:spcBef>
              <a:buNone/>
            </a:pPr>
            <a:r>
              <a:rPr lang="zh-TW" altLang="en-US" sz="1800" dirty="0"/>
              <a:t>由於</a:t>
            </a:r>
            <a:r>
              <a:rPr lang="zh-TW" altLang="en-US" sz="1800" dirty="0">
                <a:solidFill>
                  <a:srgbClr val="FF0000"/>
                </a:solidFill>
              </a:rPr>
              <a:t>系辦好像統一將校外實習分數打至</a:t>
            </a:r>
            <a:r>
              <a:rPr lang="en-US" altLang="zh-TW" sz="1800" dirty="0">
                <a:solidFill>
                  <a:srgbClr val="FF0000"/>
                </a:solidFill>
              </a:rPr>
              <a:t>80</a:t>
            </a:r>
            <a:r>
              <a:rPr lang="zh-TW" altLang="en-US" sz="1800" dirty="0">
                <a:solidFill>
                  <a:srgbClr val="FF0000"/>
                </a:solidFill>
              </a:rPr>
              <a:t>分</a:t>
            </a:r>
            <a:r>
              <a:rPr lang="zh-TW" altLang="en-US" sz="1800" dirty="0"/>
              <a:t>，</a:t>
            </a:r>
          </a:p>
          <a:p>
            <a:pPr marL="0" indent="0">
              <a:lnSpc>
                <a:spcPct val="110000"/>
              </a:lnSpc>
              <a:spcBef>
                <a:spcPts val="600"/>
              </a:spcBef>
              <a:buNone/>
            </a:pPr>
            <a:r>
              <a:rPr lang="zh-TW" altLang="en-US" sz="1800" dirty="0"/>
              <a:t>（我的主管評分暑期：</a:t>
            </a:r>
            <a:r>
              <a:rPr lang="en-US" altLang="zh-TW" sz="1800" dirty="0"/>
              <a:t>98</a:t>
            </a:r>
            <a:r>
              <a:rPr lang="zh-TW" altLang="en-US" sz="1800" dirty="0"/>
              <a:t>，學期：</a:t>
            </a:r>
            <a:r>
              <a:rPr lang="en-US" altLang="zh-TW" sz="1800" dirty="0"/>
              <a:t>100</a:t>
            </a:r>
            <a:r>
              <a:rPr lang="zh-TW" altLang="en-US" sz="1800" dirty="0"/>
              <a:t>）</a:t>
            </a:r>
          </a:p>
          <a:p>
            <a:pPr marL="0" indent="0">
              <a:lnSpc>
                <a:spcPct val="110000"/>
              </a:lnSpc>
              <a:spcBef>
                <a:spcPts val="600"/>
              </a:spcBef>
              <a:buNone/>
            </a:pPr>
            <a:r>
              <a:rPr lang="zh-TW" altLang="en-US" sz="1800" dirty="0"/>
              <a:t>導致上學期有五學分的</a:t>
            </a:r>
            <a:r>
              <a:rPr lang="en-US" altLang="zh-TW" sz="1800" dirty="0"/>
              <a:t>80</a:t>
            </a:r>
            <a:r>
              <a:rPr lang="zh-TW" altLang="en-US" sz="1800" dirty="0"/>
              <a:t>分成績，</a:t>
            </a:r>
          </a:p>
          <a:p>
            <a:pPr marL="0" indent="0">
              <a:lnSpc>
                <a:spcPct val="110000"/>
              </a:lnSpc>
              <a:spcBef>
                <a:spcPts val="600"/>
              </a:spcBef>
              <a:buNone/>
            </a:pPr>
            <a:r>
              <a:rPr lang="zh-TW" altLang="en-US" sz="1800" dirty="0"/>
              <a:t>大大拉低了學期平均分數，</a:t>
            </a:r>
          </a:p>
          <a:p>
            <a:pPr marL="0" indent="0">
              <a:lnSpc>
                <a:spcPct val="110000"/>
              </a:lnSpc>
              <a:spcBef>
                <a:spcPts val="600"/>
              </a:spcBef>
              <a:buNone/>
            </a:pPr>
            <a:r>
              <a:rPr lang="zh-TW" altLang="en-US" sz="1800" dirty="0"/>
              <a:t>我有麻煩趙育琝協助詢問電機系辦，</a:t>
            </a:r>
          </a:p>
          <a:p>
            <a:pPr marL="0" indent="0">
              <a:lnSpc>
                <a:spcPct val="110000"/>
              </a:lnSpc>
              <a:spcBef>
                <a:spcPts val="600"/>
              </a:spcBef>
              <a:buNone/>
            </a:pPr>
            <a:r>
              <a:rPr lang="zh-TW" altLang="en-US" sz="1800" dirty="0"/>
              <a:t>他們那邊貌似以主管打的分數為成績，</a:t>
            </a:r>
          </a:p>
          <a:p>
            <a:pPr marL="0" indent="0">
              <a:lnSpc>
                <a:spcPct val="110000"/>
              </a:lnSpc>
              <a:spcBef>
                <a:spcPts val="600"/>
              </a:spcBef>
              <a:buNone/>
            </a:pPr>
            <a:r>
              <a:rPr lang="zh-TW" altLang="en-US" sz="1800" dirty="0">
                <a:solidFill>
                  <a:srgbClr val="FF0000"/>
                </a:solidFill>
              </a:rPr>
              <a:t>這樣不統一的成績計算方式好像有失公平，</a:t>
            </a:r>
          </a:p>
          <a:p>
            <a:pPr marL="0" indent="0">
              <a:lnSpc>
                <a:spcPct val="110000"/>
              </a:lnSpc>
              <a:spcBef>
                <a:spcPts val="600"/>
              </a:spcBef>
              <a:buNone/>
            </a:pPr>
            <a:r>
              <a:rPr lang="zh-TW" altLang="en-US" sz="1800" dirty="0"/>
              <a:t>想請問教授系辦那邊打分數是否有什麼其他考量導致上限只有</a:t>
            </a:r>
            <a:r>
              <a:rPr lang="en-US" altLang="zh-TW" sz="1800" dirty="0"/>
              <a:t>80</a:t>
            </a:r>
            <a:r>
              <a:rPr lang="zh-TW" altLang="en-US" sz="1800" dirty="0"/>
              <a:t>分？</a:t>
            </a:r>
          </a:p>
          <a:p>
            <a:pPr marL="0" indent="0">
              <a:lnSpc>
                <a:spcPct val="110000"/>
              </a:lnSpc>
              <a:spcBef>
                <a:spcPts val="600"/>
              </a:spcBef>
              <a:buNone/>
            </a:pPr>
            <a:r>
              <a:rPr lang="zh-TW" altLang="en-US" sz="1800" dirty="0"/>
              <a:t>以及是否有什麼補救方式？</a:t>
            </a:r>
          </a:p>
          <a:p>
            <a:pPr marL="0" indent="0">
              <a:lnSpc>
                <a:spcPct val="110000"/>
              </a:lnSpc>
              <a:spcBef>
                <a:spcPts val="600"/>
              </a:spcBef>
              <a:buNone/>
            </a:pPr>
            <a:r>
              <a:rPr lang="en-US" altLang="zh-TW" sz="1800" dirty="0">
                <a:solidFill>
                  <a:srgbClr val="FF0000"/>
                </a:solidFill>
              </a:rPr>
              <a:t>P.S. </a:t>
            </a:r>
            <a:r>
              <a:rPr lang="zh-TW" altLang="en-US" sz="1800" dirty="0">
                <a:solidFill>
                  <a:srgbClr val="FF0000"/>
                </a:solidFill>
              </a:rPr>
              <a:t>附件是學生這學期的成績，除了實習外所有科目都高於</a:t>
            </a:r>
            <a:r>
              <a:rPr lang="en-US" altLang="zh-TW" sz="1800" dirty="0">
                <a:solidFill>
                  <a:srgbClr val="FF0000"/>
                </a:solidFill>
              </a:rPr>
              <a:t>80</a:t>
            </a:r>
            <a:r>
              <a:rPr lang="zh-TW" altLang="en-US" sz="1800" dirty="0">
                <a:solidFill>
                  <a:srgbClr val="FF0000"/>
                </a:solidFill>
              </a:rPr>
              <a:t>分，那五學分直接拉低了平均，班排名直接掉到</a:t>
            </a:r>
            <a:r>
              <a:rPr lang="en-US" altLang="zh-TW" sz="1800" dirty="0">
                <a:solidFill>
                  <a:srgbClr val="FF0000"/>
                </a:solidFill>
              </a:rPr>
              <a:t>17</a:t>
            </a:r>
            <a:r>
              <a:rPr lang="zh-TW" altLang="en-US" sz="1800" dirty="0">
                <a:solidFill>
                  <a:srgbClr val="FF0000"/>
                </a:solidFill>
              </a:rPr>
              <a:t>名</a:t>
            </a:r>
          </a:p>
        </p:txBody>
      </p:sp>
      <p:pic>
        <p:nvPicPr>
          <p:cNvPr id="6" name="圖片 5">
            <a:extLst>
              <a:ext uri="{FF2B5EF4-FFF2-40B4-BE49-F238E27FC236}">
                <a16:creationId xmlns:a16="http://schemas.microsoft.com/office/drawing/2014/main" id="{DD583542-BA91-4522-AC6A-2A42425754F8}"/>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9542"/>
          <a:stretch/>
        </p:blipFill>
        <p:spPr>
          <a:xfrm>
            <a:off x="5867400" y="152400"/>
            <a:ext cx="3168981" cy="5746387"/>
          </a:xfrm>
          <a:prstGeom prst="rect">
            <a:avLst/>
          </a:prstGeom>
        </p:spPr>
      </p:pic>
      <p:pic>
        <p:nvPicPr>
          <p:cNvPr id="5" name="圖片 4">
            <a:extLst>
              <a:ext uri="{FF2B5EF4-FFF2-40B4-BE49-F238E27FC236}">
                <a16:creationId xmlns:a16="http://schemas.microsoft.com/office/drawing/2014/main" id="{957BBCC6-90B2-49A2-AA70-6D32FEDE9A98}"/>
              </a:ext>
            </a:extLst>
          </p:cNvPr>
          <p:cNvPicPr>
            <a:picLocks noChangeAspect="1"/>
          </p:cNvPicPr>
          <p:nvPr/>
        </p:nvPicPr>
        <p:blipFill>
          <a:blip r:embed="rId4"/>
          <a:stretch>
            <a:fillRect/>
          </a:stretch>
        </p:blipFill>
        <p:spPr>
          <a:xfrm>
            <a:off x="0" y="6019800"/>
            <a:ext cx="9144000" cy="513057"/>
          </a:xfrm>
          <a:prstGeom prst="rect">
            <a:avLst/>
          </a:prstGeom>
        </p:spPr>
      </p:pic>
      <p:pic>
        <p:nvPicPr>
          <p:cNvPr id="7" name="圖片 6">
            <a:extLst>
              <a:ext uri="{FF2B5EF4-FFF2-40B4-BE49-F238E27FC236}">
                <a16:creationId xmlns:a16="http://schemas.microsoft.com/office/drawing/2014/main" id="{75C555AA-1D70-46D5-9D63-A4003CDA1E0F}"/>
              </a:ext>
            </a:extLst>
          </p:cNvPr>
          <p:cNvPicPr>
            <a:picLocks noChangeAspect="1"/>
          </p:cNvPicPr>
          <p:nvPr/>
        </p:nvPicPr>
        <p:blipFill>
          <a:blip r:embed="rId5"/>
          <a:stretch>
            <a:fillRect/>
          </a:stretch>
        </p:blipFill>
        <p:spPr>
          <a:xfrm>
            <a:off x="0" y="6504929"/>
            <a:ext cx="9144000" cy="289106"/>
          </a:xfrm>
          <a:prstGeom prst="rect">
            <a:avLst/>
          </a:prstGeom>
        </p:spPr>
      </p:pic>
      <p:sp>
        <p:nvSpPr>
          <p:cNvPr id="4" name="矩形 3">
            <a:extLst>
              <a:ext uri="{FF2B5EF4-FFF2-40B4-BE49-F238E27FC236}">
                <a16:creationId xmlns:a16="http://schemas.microsoft.com/office/drawing/2014/main" id="{589A7BA2-439F-4F29-9839-FD252CD89FF4}"/>
              </a:ext>
            </a:extLst>
          </p:cNvPr>
          <p:cNvSpPr/>
          <p:nvPr/>
        </p:nvSpPr>
        <p:spPr>
          <a:xfrm>
            <a:off x="0" y="1"/>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2102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7C920-BBB0-4B5E-9AA8-8FF7981DD96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FFCCBD-1AB2-40FA-88DF-EFD9FEF0873D}"/>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3350EF78-508B-4312-B25C-438B8D741625}"/>
              </a:ext>
            </a:extLst>
          </p:cNvPr>
          <p:cNvPicPr>
            <a:picLocks noChangeAspect="1"/>
          </p:cNvPicPr>
          <p:nvPr/>
        </p:nvPicPr>
        <p:blipFill>
          <a:blip r:embed="rId2"/>
          <a:stretch>
            <a:fillRect/>
          </a:stretch>
        </p:blipFill>
        <p:spPr>
          <a:xfrm>
            <a:off x="0" y="1676400"/>
            <a:ext cx="9144000" cy="1257300"/>
          </a:xfrm>
          <a:prstGeom prst="rect">
            <a:avLst/>
          </a:prstGeom>
        </p:spPr>
      </p:pic>
      <p:sp>
        <p:nvSpPr>
          <p:cNvPr id="7" name="矩形 6">
            <a:extLst>
              <a:ext uri="{FF2B5EF4-FFF2-40B4-BE49-F238E27FC236}">
                <a16:creationId xmlns:a16="http://schemas.microsoft.com/office/drawing/2014/main" id="{511E224E-1B8C-4D88-8F27-37048BD7FE31}"/>
              </a:ext>
            </a:extLst>
          </p:cNvPr>
          <p:cNvSpPr/>
          <p:nvPr/>
        </p:nvSpPr>
        <p:spPr>
          <a:xfrm>
            <a:off x="6248400" y="1600200"/>
            <a:ext cx="27432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Tree>
    <p:extLst>
      <p:ext uri="{BB962C8B-B14F-4D97-AF65-F5344CB8AC3E}">
        <p14:creationId xmlns:p14="http://schemas.microsoft.com/office/powerpoint/2010/main" val="335896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
        <p:nvSpPr>
          <p:cNvPr id="2" name="矩形 1">
            <a:extLst>
              <a:ext uri="{FF2B5EF4-FFF2-40B4-BE49-F238E27FC236}">
                <a16:creationId xmlns:a16="http://schemas.microsoft.com/office/drawing/2014/main" id="{FAF8AA89-BF27-4639-B2D2-454BAEF018E3}"/>
              </a:ext>
            </a:extLst>
          </p:cNvPr>
          <p:cNvSpPr/>
          <p:nvPr/>
        </p:nvSpPr>
        <p:spPr>
          <a:xfrm>
            <a:off x="3733800" y="990600"/>
            <a:ext cx="5334000" cy="563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338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
        <p:nvSpPr>
          <p:cNvPr id="2" name="矩形 1">
            <a:extLst>
              <a:ext uri="{FF2B5EF4-FFF2-40B4-BE49-F238E27FC236}">
                <a16:creationId xmlns:a16="http://schemas.microsoft.com/office/drawing/2014/main" id="{FAF8AA89-BF27-4639-B2D2-454BAEF018E3}"/>
              </a:ext>
            </a:extLst>
          </p:cNvPr>
          <p:cNvSpPr/>
          <p:nvPr/>
        </p:nvSpPr>
        <p:spPr>
          <a:xfrm>
            <a:off x="5867400" y="990600"/>
            <a:ext cx="3200400" cy="563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939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
        <p:nvSpPr>
          <p:cNvPr id="2" name="矩形 1">
            <a:extLst>
              <a:ext uri="{FF2B5EF4-FFF2-40B4-BE49-F238E27FC236}">
                <a16:creationId xmlns:a16="http://schemas.microsoft.com/office/drawing/2014/main" id="{FAF8AA89-BF27-4639-B2D2-454BAEF018E3}"/>
              </a:ext>
            </a:extLst>
          </p:cNvPr>
          <p:cNvSpPr/>
          <p:nvPr/>
        </p:nvSpPr>
        <p:spPr>
          <a:xfrm>
            <a:off x="7924800" y="990600"/>
            <a:ext cx="1143000" cy="563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4617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D590CDA-F68A-46AC-8CC5-DA9ABE571209}"/>
              </a:ext>
            </a:extLst>
          </p:cNvPr>
          <p:cNvGraphicFramePr>
            <a:graphicFrameLocks noGrp="1"/>
          </p:cNvGraphicFramePr>
          <p:nvPr>
            <p:ph idx="1"/>
          </p:nvPr>
        </p:nvGraphicFramePr>
        <p:xfrm>
          <a:off x="114300" y="152401"/>
          <a:ext cx="8915400" cy="6400800"/>
        </p:xfrm>
        <a:graphic>
          <a:graphicData uri="http://schemas.openxmlformats.org/drawingml/2006/table">
            <a:tbl>
              <a:tblPr>
                <a:tableStyleId>{5C22544A-7EE6-4342-B048-85BDC9FD1C3A}</a:tableStyleId>
              </a:tblPr>
              <a:tblGrid>
                <a:gridCol w="399011">
                  <a:extLst>
                    <a:ext uri="{9D8B030D-6E8A-4147-A177-3AD203B41FA5}">
                      <a16:colId xmlns:a16="http://schemas.microsoft.com/office/drawing/2014/main" val="3624683993"/>
                    </a:ext>
                  </a:extLst>
                </a:gridCol>
                <a:gridCol w="810491">
                  <a:extLst>
                    <a:ext uri="{9D8B030D-6E8A-4147-A177-3AD203B41FA5}">
                      <a16:colId xmlns:a16="http://schemas.microsoft.com/office/drawing/2014/main" val="2160381349"/>
                    </a:ext>
                  </a:extLst>
                </a:gridCol>
                <a:gridCol w="405245">
                  <a:extLst>
                    <a:ext uri="{9D8B030D-6E8A-4147-A177-3AD203B41FA5}">
                      <a16:colId xmlns:a16="http://schemas.microsoft.com/office/drawing/2014/main" val="2058900851"/>
                    </a:ext>
                  </a:extLst>
                </a:gridCol>
                <a:gridCol w="399011">
                  <a:extLst>
                    <a:ext uri="{9D8B030D-6E8A-4147-A177-3AD203B41FA5}">
                      <a16:colId xmlns:a16="http://schemas.microsoft.com/office/drawing/2014/main" val="2245962326"/>
                    </a:ext>
                  </a:extLst>
                </a:gridCol>
                <a:gridCol w="399011">
                  <a:extLst>
                    <a:ext uri="{9D8B030D-6E8A-4147-A177-3AD203B41FA5}">
                      <a16:colId xmlns:a16="http://schemas.microsoft.com/office/drawing/2014/main" val="4071149617"/>
                    </a:ext>
                  </a:extLst>
                </a:gridCol>
                <a:gridCol w="399011">
                  <a:extLst>
                    <a:ext uri="{9D8B030D-6E8A-4147-A177-3AD203B41FA5}">
                      <a16:colId xmlns:a16="http://schemas.microsoft.com/office/drawing/2014/main" val="1247101424"/>
                    </a:ext>
                  </a:extLst>
                </a:gridCol>
                <a:gridCol w="810491">
                  <a:extLst>
                    <a:ext uri="{9D8B030D-6E8A-4147-A177-3AD203B41FA5}">
                      <a16:colId xmlns:a16="http://schemas.microsoft.com/office/drawing/2014/main" val="2094886409"/>
                    </a:ext>
                  </a:extLst>
                </a:gridCol>
                <a:gridCol w="2109354">
                  <a:extLst>
                    <a:ext uri="{9D8B030D-6E8A-4147-A177-3AD203B41FA5}">
                      <a16:colId xmlns:a16="http://schemas.microsoft.com/office/drawing/2014/main" val="3294755414"/>
                    </a:ext>
                  </a:extLst>
                </a:gridCol>
                <a:gridCol w="2040775">
                  <a:extLst>
                    <a:ext uri="{9D8B030D-6E8A-4147-A177-3AD203B41FA5}">
                      <a16:colId xmlns:a16="http://schemas.microsoft.com/office/drawing/2014/main" val="3045122280"/>
                    </a:ext>
                  </a:extLst>
                </a:gridCol>
                <a:gridCol w="1143000">
                  <a:extLst>
                    <a:ext uri="{9D8B030D-6E8A-4147-A177-3AD203B41FA5}">
                      <a16:colId xmlns:a16="http://schemas.microsoft.com/office/drawing/2014/main" val="1246644562"/>
                    </a:ext>
                  </a:extLst>
                </a:gridCol>
              </a:tblGrid>
              <a:tr h="882868">
                <a:tc gridSpan="10">
                  <a:txBody>
                    <a:bodyPr/>
                    <a:lstStyle/>
                    <a:p>
                      <a:pPr algn="ctr" fontAlgn="ct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本校學士班</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學籍</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（參考教務處</a:t>
                      </a:r>
                      <a:r>
                        <a:rPr lang="en-US" altLang="zh-TW"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111-2</a:t>
                      </a:r>
                      <a:r>
                        <a:rPr lang="zh-TW" altLang="en-US" sz="2400" u="sng" strike="noStrike" dirty="0">
                          <a:effectLst/>
                          <a:latin typeface="Times New Roman" panose="02020603050405020304" pitchFamily="18" charset="0"/>
                          <a:ea typeface="標楷體" panose="03000509000000000000" pitchFamily="65" charset="-120"/>
                          <a:cs typeface="Times New Roman" panose="02020603050405020304" pitchFamily="18" charset="0"/>
                        </a:rPr>
                        <a:t>註冊編班</a:t>
                      </a:r>
                      <a:r>
                        <a:rPr lang="zh-TW" altLang="en-US" sz="24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名單）</a:t>
                      </a:r>
                      <a:endParaRPr lang="zh-TW" altLang="en-US" sz="2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B w="12700" cap="flat" cmpd="sng" algn="ctr">
                      <a:solidFill>
                        <a:schemeClr val="tx1">
                          <a:lumMod val="50000"/>
                          <a:lumOff val="50000"/>
                        </a:schemeClr>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70400529"/>
                  </a:ext>
                </a:extLst>
              </a:tr>
              <a:tr h="644217">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序號</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系所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大一</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大四</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分流時間</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成績排名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現行畢業資格審查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畢業證書</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5452048"/>
                  </a:ext>
                </a:extLst>
              </a:tr>
              <a:tr h="1735575">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學生在大三分流後，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b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機電學士班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4529295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工程科技學士班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工程學士班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8921876"/>
                  </a:ext>
                </a:extLst>
              </a:tr>
              <a:tr h="962682">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創意設計學士班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大二分流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學生在大二分流後，</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併入主修系所排名</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主修系</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畢業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03846980"/>
                  </a:ext>
                </a:extLst>
              </a:tr>
              <a:tr h="1212776">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大三分流</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電資學士班自己排名。</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電資學士班</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自行審查</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電資學士班</a:t>
                      </a:r>
                      <a:endPar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主修</a:t>
                      </a: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系</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83" marR="4883" marT="4883"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07096571"/>
                  </a:ext>
                </a:extLst>
              </a:tr>
            </a:tbl>
          </a:graphicData>
        </a:graphic>
      </p:graphicFrame>
      <p:pic>
        <p:nvPicPr>
          <p:cNvPr id="3" name="圖形 2">
            <a:extLst>
              <a:ext uri="{FF2B5EF4-FFF2-40B4-BE49-F238E27FC236}">
                <a16:creationId xmlns:a16="http://schemas.microsoft.com/office/drawing/2014/main" id="{092C5ACD-A447-45AB-8CEF-605998D1B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00" y="304800"/>
            <a:ext cx="1066800" cy="627089"/>
          </a:xfrm>
          <a:prstGeom prst="rect">
            <a:avLst/>
          </a:prstGeom>
        </p:spPr>
      </p:pic>
    </p:spTree>
    <p:extLst>
      <p:ext uri="{BB962C8B-B14F-4D97-AF65-F5344CB8AC3E}">
        <p14:creationId xmlns:p14="http://schemas.microsoft.com/office/powerpoint/2010/main" val="213596920"/>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TotalTime>
  <Words>5202</Words>
  <Application>Microsoft Office PowerPoint</Application>
  <PresentationFormat>如螢幕大小 (4:3)</PresentationFormat>
  <Paragraphs>803</Paragraphs>
  <Slides>47</Slides>
  <Notes>11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CircleFont</vt:lpstr>
      <vt:lpstr>微軟正黑體</vt:lpstr>
      <vt:lpstr>新細明體</vt:lpstr>
      <vt:lpstr>標楷體</vt:lpstr>
      <vt:lpstr>Arial</vt:lpstr>
      <vt:lpstr>Calibri</vt:lpstr>
      <vt:lpstr>Times New Roman</vt:lpstr>
      <vt:lpstr>Wingdings</vt:lpstr>
      <vt:lpstr>Office 佈景主題</vt:lpstr>
      <vt:lpstr>電資學士班</vt:lpstr>
      <vt:lpstr>PowerPoint 簡報</vt:lpstr>
      <vt:lpstr>PowerPoint 簡報</vt:lpstr>
      <vt:lpstr>PowerPoint 簡報</vt:lpstr>
      <vt:lpstr>PowerPoint 簡報</vt:lpstr>
      <vt:lpstr>PowerPoint 簡報</vt:lpstr>
      <vt:lpstr>PowerPoint 簡報</vt:lpstr>
      <vt:lpstr>PowerPoint 簡報</vt:lpstr>
      <vt:lpstr>PowerPoint 簡報</vt:lpstr>
      <vt:lpstr>電資學士班</vt:lpstr>
      <vt:lpstr>112 學年度入學 四技 電資學士班 【資訊工程系】 課程科目表 </vt:lpstr>
      <vt:lpstr>緣起</vt:lpstr>
      <vt:lpstr>電資學士班</vt:lpstr>
      <vt:lpstr>不分流 - 高教</vt:lpstr>
      <vt:lpstr>清華大學電機資訊學院學士班 112 學年度入學學生必修科目、學分數暨畢業總學分表</vt:lpstr>
      <vt:lpstr>清華大學電機資訊學院學士班 112 學年度入學學生必修科目、學分數暨畢業總學分表</vt:lpstr>
      <vt:lpstr>不分流</vt:lpstr>
      <vt:lpstr>不分流</vt:lpstr>
      <vt:lpstr>不分流</vt:lpstr>
      <vt:lpstr>不分流</vt:lpstr>
      <vt:lpstr>不分流</vt:lpstr>
      <vt:lpstr>不分流</vt:lpstr>
      <vt:lpstr>不分流</vt:lpstr>
      <vt:lpstr>不分流</vt:lpstr>
      <vt:lpstr>不分流</vt:lpstr>
      <vt:lpstr>不分流</vt:lpstr>
      <vt:lpstr>不分流</vt:lpstr>
      <vt:lpstr>不分流</vt:lpstr>
      <vt:lpstr>PowerPoint 簡報</vt:lpstr>
      <vt:lpstr>PowerPoint 簡報</vt:lpstr>
      <vt:lpstr>PowerPoint 簡報</vt:lpstr>
      <vt:lpstr>不分流</vt:lpstr>
      <vt:lpstr>不分流</vt:lpstr>
      <vt:lpstr>不分流</vt:lpstr>
      <vt:lpstr>PowerPoint 簡報</vt:lpstr>
      <vt:lpstr>PowerPoint 簡報</vt:lpstr>
      <vt:lpstr>PowerPoint 簡報</vt:lpstr>
      <vt:lpstr>PowerPoint 簡報</vt:lpstr>
      <vt:lpstr>PowerPoint 簡報</vt:lpstr>
      <vt:lpstr>PowerPoint 簡報</vt:lpstr>
      <vt:lpstr>電資開課(四系必修)</vt:lpstr>
      <vt:lpstr>電資開課(四系必修)</vt:lpstr>
      <vt:lpstr>電資開課(四系師資)</vt:lpstr>
      <vt:lpstr>電資開課(四系師資)</vt:lpstr>
      <vt:lpstr>電資開課(四系師資)</vt:lpstr>
      <vt:lpstr>電資開課(四系師資)</vt:lpstr>
      <vt:lpstr>校外實習 分數詢問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謝東儒</dc:creator>
  <cp:lastModifiedBy>謝東儒</cp:lastModifiedBy>
  <cp:revision>189</cp:revision>
  <dcterms:created xsi:type="dcterms:W3CDTF">2023-05-15T15:37:40Z</dcterms:created>
  <dcterms:modified xsi:type="dcterms:W3CDTF">2023-06-27T15:00:46Z</dcterms:modified>
</cp:coreProperties>
</file>